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3126">
          <p15:clr>
            <a:srgbClr val="A4A3A4"/>
          </p15:clr>
        </p15:guide>
        <p15:guide id="2" pos="2141">
          <p15:clr>
            <a:srgbClr val="A4A3A4"/>
          </p15:clr>
        </p15:guide>
      </p15:notesGuideLst>
    </p:ext>
    <p:ext uri="GoogleSlidesCustomDataVersion2">
      <go:slidesCustomData xmlns:go="http://customooxmlschemas.google.com/" r:id="rId41" roundtripDataSignature="AMtx7mizKmTIyzly4+vJ/CySv628tnAf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4C0D89-FF57-4E68-94F3-3CA51C43876D}">
  <a:tblStyle styleId="{774C0D89-FF57-4E68-94F3-3CA51C43876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3126"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5" name="Google Shape;55;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35" name="Google Shape;135;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El Modelo Cascada funciona bien en este ejemplo porque los requisitos del sistema son claros desde el principio y es poco probable que cambien significativamente durante el desarrollo.</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44" name="Google Shape;144;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52" name="Google Shape;152;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60" name="Google Shape;160;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 La comunicación abierta es clave para entender y cumplir con las necesidades del cliente.</a:t>
            </a:r>
            <a:endParaRPr>
              <a:latin typeface="Calibri"/>
              <a:ea typeface="Calibri"/>
              <a:cs typeface="Calibri"/>
              <a:sym typeface="Calibri"/>
            </a:endParaRPr>
          </a:p>
        </p:txBody>
      </p:sp>
      <p:sp>
        <p:nvSpPr>
          <p:cNvPr id="167" name="Google Shape;167;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76" name="Google Shape;176;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5" name="Google Shape;185;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94" name="Google Shape;194;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3" name="Google Shape;203;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12" name="Google Shape;212;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67" name="Google Shape;67;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21" name="Google Shape;221;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Este enfoque sería especialmente útil en un contexto donde las necesidades de los usuarios puedan evolucionar rápidamente, y donde la retroalimentación constante pueda ser utilizada para mejorar el producto de manera continua.</a:t>
            </a:r>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0" name="Google Shape;230;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8" name="Google Shape;238;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46" name="Google Shape;246;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3" name="Google Shape;253;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62" name="Google Shape;262;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1" name="Google Shape;271;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0" name="Google Shape;280;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9" name="Google Shape;289;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98" name="Google Shape;298;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4" name="Google Shape;74;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Este enfoque híbrido permite que el proyecto mantenga la estructura y rigurosidad necesarias en las fases críticas, al mismo tiempo que se beneficia de la adaptabilidad de un enfoque ágil en las etapas de desarrollo.</a:t>
            </a:r>
            <a:endParaRPr/>
          </a:p>
          <a:p>
            <a:pPr indent="0" lvl="0" marL="0" rtl="0" algn="l">
              <a:lnSpc>
                <a:spcPct val="100000"/>
              </a:lnSpc>
              <a:spcBef>
                <a:spcPts val="0"/>
              </a:spcBef>
              <a:spcAft>
                <a:spcPts val="0"/>
              </a:spcAft>
              <a:buSzPts val="1400"/>
              <a:buNone/>
            </a:pPr>
            <a:r>
              <a:rPr lang="es-ES"/>
              <a:t>La comunicación constante con los stakeholders y una planificación cuidadosa en las primeras etapas son esenciales para el éxito en este modelo, ya que se necesita equilibrar cuidadosamente las necesidades de estructura y flexibilidad.</a:t>
            </a:r>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7" name="Google Shape;307;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5" name="Google Shape;315;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23" name="Google Shape;323;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332" name="Google Shape;332;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340" name="Google Shape;340;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81" name="Google Shape;81;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0" name="Google Shape;90;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9" name="Google Shape;99;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08" name="Google Shape;108;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17" name="Google Shape;117;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26" name="Google Shape;126;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p:cSld name="Diapo_Subtema">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46"/>
          <p:cNvSpPr txBox="1"/>
          <p:nvPr>
            <p:ph idx="1" type="body"/>
          </p:nvPr>
        </p:nvSpPr>
        <p:spPr>
          <a:xfrm>
            <a:off x="468314" y="3714841"/>
            <a:ext cx="5543549" cy="810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37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Conclusiones">
  <p:cSld name="Diapo_Conclusiones">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47"/>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id="46" name="Google Shape;46;p47"/>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7" name="Google Shape;47;p47"/>
          <p:cNvSpPr txBox="1"/>
          <p:nvPr>
            <p:ph idx="1" type="body"/>
          </p:nvPr>
        </p:nvSpPr>
        <p:spPr>
          <a:xfrm>
            <a:off x="927366" y="1670909"/>
            <a:ext cx="7713398" cy="3526566"/>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Calibri"/>
              <a:buAutoNum type="arabicPeriod"/>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Bibliografía">
  <p:cSld name="Diapo_Bibliografía">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48"/>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0" name="Google Shape;50;p48"/>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51" name="Google Shape;51;p48"/>
          <p:cNvSpPr txBox="1"/>
          <p:nvPr>
            <p:ph idx="1" type="body"/>
          </p:nvPr>
        </p:nvSpPr>
        <p:spPr>
          <a:xfrm>
            <a:off x="927366" y="1670049"/>
            <a:ext cx="7713398" cy="3527425"/>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1_Diapo_Subtema con Imagen Horizontal">
    <p:spTree>
      <p:nvGrpSpPr>
        <p:cNvPr id="15" name="Shape 15"/>
        <p:cNvGrpSpPr/>
        <p:nvPr/>
      </p:nvGrpSpPr>
      <p:grpSpPr>
        <a:xfrm>
          <a:off x="0" y="0"/>
          <a:ext cx="0" cy="0"/>
          <a:chOff x="0" y="0"/>
          <a:chExt cx="0" cy="0"/>
        </a:xfrm>
      </p:grpSpPr>
      <p:sp>
        <p:nvSpPr>
          <p:cNvPr id="16" name="Google Shape;16;p38"/>
          <p:cNvSpPr/>
          <p:nvPr>
            <p:ph idx="2" type="pic"/>
          </p:nvPr>
        </p:nvSpPr>
        <p:spPr>
          <a:xfrm>
            <a:off x="475687" y="2877477"/>
            <a:ext cx="8207375" cy="2394000"/>
          </a:xfrm>
          <a:prstGeom prst="rect">
            <a:avLst/>
          </a:prstGeom>
          <a:noFill/>
          <a:ln>
            <a:noFill/>
          </a:ln>
        </p:spPr>
      </p:sp>
      <p:sp>
        <p:nvSpPr>
          <p:cNvPr id="17" name="Google Shape;17;p3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Vertical">
  <p:cSld name="Diapo_Subtema con Imagen Vertical">
    <p:spTree>
      <p:nvGrpSpPr>
        <p:cNvPr id="21" name="Shape 21"/>
        <p:cNvGrpSpPr/>
        <p:nvPr/>
      </p:nvGrpSpPr>
      <p:grpSpPr>
        <a:xfrm>
          <a:off x="0" y="0"/>
          <a:ext cx="0" cy="0"/>
          <a:chOff x="0" y="0"/>
          <a:chExt cx="0" cy="0"/>
        </a:xfrm>
      </p:grpSpPr>
      <p:sp>
        <p:nvSpPr>
          <p:cNvPr id="22" name="Google Shape;22;p40"/>
          <p:cNvSpPr/>
          <p:nvPr>
            <p:ph idx="2" type="pic"/>
          </p:nvPr>
        </p:nvSpPr>
        <p:spPr>
          <a:xfrm>
            <a:off x="4572000" y="804863"/>
            <a:ext cx="4103688" cy="4463362"/>
          </a:xfrm>
          <a:prstGeom prst="rect">
            <a:avLst/>
          </a:prstGeom>
          <a:noFill/>
          <a:ln>
            <a:noFill/>
          </a:ln>
        </p:spPr>
      </p:sp>
      <p:sp>
        <p:nvSpPr>
          <p:cNvPr id="23" name="Google Shape;23;p4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4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40"/>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Diapo_Subtema con Imagen Horizontal">
    <p:spTree>
      <p:nvGrpSpPr>
        <p:cNvPr id="26" name="Shape 26"/>
        <p:cNvGrpSpPr/>
        <p:nvPr/>
      </p:nvGrpSpPr>
      <p:grpSpPr>
        <a:xfrm>
          <a:off x="0" y="0"/>
          <a:ext cx="0" cy="0"/>
          <a:chOff x="0" y="0"/>
          <a:chExt cx="0" cy="0"/>
        </a:xfrm>
      </p:grpSpPr>
      <p:sp>
        <p:nvSpPr>
          <p:cNvPr id="27" name="Google Shape;27;p41"/>
          <p:cNvSpPr/>
          <p:nvPr>
            <p:ph idx="2" type="pic"/>
          </p:nvPr>
        </p:nvSpPr>
        <p:spPr>
          <a:xfrm>
            <a:off x="475687" y="2877477"/>
            <a:ext cx="8207375" cy="2394000"/>
          </a:xfrm>
          <a:prstGeom prst="rect">
            <a:avLst/>
          </a:prstGeom>
          <a:noFill/>
          <a:ln>
            <a:noFill/>
          </a:ln>
        </p:spPr>
      </p:sp>
      <p:sp>
        <p:nvSpPr>
          <p:cNvPr id="28" name="Google Shape;28;p41"/>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4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41"/>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Cuadro">
  <p:cSld name="Diapo_Subtema con Cuadro">
    <p:spTree>
      <p:nvGrpSpPr>
        <p:cNvPr id="31" name="Shape 31"/>
        <p:cNvGrpSpPr/>
        <p:nvPr/>
      </p:nvGrpSpPr>
      <p:grpSpPr>
        <a:xfrm>
          <a:off x="0" y="0"/>
          <a:ext cx="0" cy="0"/>
          <a:chOff x="0" y="0"/>
          <a:chExt cx="0" cy="0"/>
        </a:xfrm>
      </p:grpSpPr>
      <p:sp>
        <p:nvSpPr>
          <p:cNvPr id="32" name="Google Shape;32;p42"/>
          <p:cNvSpPr/>
          <p:nvPr>
            <p:ph idx="2" type="pic"/>
          </p:nvPr>
        </p:nvSpPr>
        <p:spPr>
          <a:xfrm>
            <a:off x="468313" y="1175705"/>
            <a:ext cx="8207375" cy="4096800"/>
          </a:xfrm>
          <a:prstGeom prst="rect">
            <a:avLst/>
          </a:prstGeom>
          <a:noFill/>
          <a:ln>
            <a:noFill/>
          </a:ln>
        </p:spPr>
      </p:sp>
      <p:sp>
        <p:nvSpPr>
          <p:cNvPr id="33" name="Google Shape;33;p42"/>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4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Introduccion">
  <p:cSld name="Diapo_Introduccion">
    <p:bg>
      <p:bgPr>
        <a:solidFill>
          <a:srgbClr val="F2F2F2"/>
        </a:solidFill>
      </p:bgPr>
    </p:bg>
    <p:spTree>
      <p:nvGrpSpPr>
        <p:cNvPr id="36" name="Shape 36"/>
        <p:cNvGrpSpPr/>
        <p:nvPr/>
      </p:nvGrpSpPr>
      <p:grpSpPr>
        <a:xfrm>
          <a:off x="0" y="0"/>
          <a:ext cx="0" cy="0"/>
          <a:chOff x="0" y="0"/>
          <a:chExt cx="0" cy="0"/>
        </a:xfrm>
      </p:grpSpPr>
      <p:sp>
        <p:nvSpPr>
          <p:cNvPr id="37" name="Google Shape;37;p44"/>
          <p:cNvSpPr txBox="1"/>
          <p:nvPr>
            <p:ph idx="1" type="body"/>
          </p:nvPr>
        </p:nvSpPr>
        <p:spPr>
          <a:xfrm>
            <a:off x="503238" y="1670050"/>
            <a:ext cx="8137525" cy="3563938"/>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Full texto">
  <p:cSld name="Diapo_Full texto">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45"/>
          <p:cNvSpPr txBox="1"/>
          <p:nvPr>
            <p:ph idx="1" type="body"/>
          </p:nvPr>
        </p:nvSpPr>
        <p:spPr>
          <a:xfrm>
            <a:off x="468313" y="810473"/>
            <a:ext cx="8207375" cy="354012"/>
          </a:xfrm>
          <a:prstGeom prst="rect">
            <a:avLst/>
          </a:prstGeom>
          <a:solidFill>
            <a:srgbClr val="FFFFCC"/>
          </a:solid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rgbClr val="C00000"/>
              </a:buClr>
              <a:buSzPts val="1600"/>
              <a:buFont typeface="Arial"/>
              <a:buNone/>
              <a:defRPr b="1" i="0" sz="1600" u="none" cap="none" strike="noStrike">
                <a:solidFill>
                  <a:srgbClr val="C00000"/>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45"/>
          <p:cNvSpPr txBox="1"/>
          <p:nvPr>
            <p:ph idx="2"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45"/>
          <p:cNvSpPr txBox="1"/>
          <p:nvPr>
            <p:ph idx="3" type="body"/>
          </p:nvPr>
        </p:nvSpPr>
        <p:spPr>
          <a:xfrm>
            <a:off x="468313" y="1174363"/>
            <a:ext cx="8207375" cy="4540637"/>
          </a:xfrm>
          <a:prstGeom prst="rect">
            <a:avLst/>
          </a:prstGeom>
          <a:solidFill>
            <a:srgbClr val="FFFFCC"/>
          </a:solidFill>
          <a:ln>
            <a:noFill/>
          </a:ln>
        </p:spPr>
        <p:txBody>
          <a:bodyPr anchorCtr="0" anchor="t" bIns="45700" lIns="91425" spcFirstLastPara="1" rIns="91425" wrap="square" tIns="45700">
            <a:noAutofit/>
          </a:bodyPr>
          <a:lstStyle>
            <a:lvl1pPr indent="-295275" lvl="0" marL="457200" marR="0" rtl="0" algn="just">
              <a:lnSpc>
                <a:spcPct val="90000"/>
              </a:lnSpc>
              <a:spcBef>
                <a:spcPts val="0"/>
              </a:spcBef>
              <a:spcAft>
                <a:spcPts val="0"/>
              </a:spcAft>
              <a:buClr>
                <a:srgbClr val="C00000"/>
              </a:buClr>
              <a:buSzPts val="1050"/>
              <a:buFont typeface="Arimo"/>
              <a:buChar char="►"/>
              <a:defRPr b="0" i="1" sz="1400" u="none" cap="none" strike="noStrike">
                <a:solidFill>
                  <a:schemeClr val="dk1"/>
                </a:solidFill>
                <a:latin typeface="Calibri"/>
                <a:ea typeface="Calibri"/>
                <a:cs typeface="Calibri"/>
                <a:sym typeface="Calibri"/>
              </a:defRPr>
            </a:lvl1pPr>
            <a:lvl2pPr indent="-304800" lvl="1" marL="914400" marR="0" rtl="0" algn="just">
              <a:lnSpc>
                <a:spcPct val="90000"/>
              </a:lnSpc>
              <a:spcBef>
                <a:spcPts val="200"/>
              </a:spcBef>
              <a:spcAft>
                <a:spcPts val="0"/>
              </a:spcAft>
              <a:buClr>
                <a:srgbClr val="C00000"/>
              </a:buClr>
              <a:buSzPts val="1200"/>
              <a:buFont typeface="Noto Sans Symbols"/>
              <a:buChar char="▪"/>
              <a:defRPr b="0" i="1" sz="1200" u="none" cap="none" strike="noStrike">
                <a:solidFill>
                  <a:schemeClr val="dk1"/>
                </a:solidFill>
                <a:latin typeface="Calibri"/>
                <a:ea typeface="Calibri"/>
                <a:cs typeface="Calibri"/>
                <a:sym typeface="Calibri"/>
              </a:defRPr>
            </a:lvl2pPr>
            <a:lvl3pPr indent="-317500" lvl="2" marL="1371600" marR="0" rtl="0" algn="just">
              <a:lnSpc>
                <a:spcPct val="90000"/>
              </a:lnSpc>
              <a:spcBef>
                <a:spcPts val="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6"/>
          <p:cNvGrpSpPr/>
          <p:nvPr/>
        </p:nvGrpSpPr>
        <p:grpSpPr>
          <a:xfrm>
            <a:off x="793745" y="5369051"/>
            <a:ext cx="8104595" cy="215444"/>
            <a:chOff x="793745" y="5369051"/>
            <a:chExt cx="7954689" cy="215444"/>
          </a:xfrm>
        </p:grpSpPr>
        <p:sp>
          <p:nvSpPr>
            <p:cNvPr id="11" name="Google Shape;11;p36"/>
            <p:cNvSpPr txBox="1"/>
            <p:nvPr/>
          </p:nvSpPr>
          <p:spPr>
            <a:xfrm>
              <a:off x="793745" y="5369051"/>
              <a:ext cx="210860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ANÁLISIS Y DISEÑO DE SISTEMAS I  •  SESIÓN 07</a:t>
              </a:r>
              <a:endParaRPr b="0" i="0" sz="800" u="none" cap="none" strike="noStrike">
                <a:solidFill>
                  <a:srgbClr val="7F7F7F"/>
                </a:solidFill>
                <a:latin typeface="Calibri"/>
                <a:ea typeface="Calibri"/>
                <a:cs typeface="Calibri"/>
                <a:sym typeface="Calibri"/>
              </a:endParaRPr>
            </a:p>
          </p:txBody>
        </p:sp>
        <p:sp>
          <p:nvSpPr>
            <p:cNvPr id="12" name="Google Shape;12;p36"/>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Calibri"/>
                  <a:ea typeface="Calibri"/>
                  <a:cs typeface="Calibri"/>
                  <a:sym typeface="Calibri"/>
                </a:rPr>
                <a:t>© 2023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36"/>
          <p:cNvPicPr preferRelativeResize="0"/>
          <p:nvPr/>
        </p:nvPicPr>
        <p:blipFill rotWithShape="1">
          <a:blip r:embed="rId1">
            <a:alphaModFix amt="20000"/>
          </a:blip>
          <a:srcRect b="0" l="0" r="0" t="0"/>
          <a:stretch/>
        </p:blipFill>
        <p:spPr>
          <a:xfrm>
            <a:off x="345172"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scrumguides.org/docs/scrumguide/v2020/2020-Scrum-Guide-US.pdf" TargetMode="External"/><Relationship Id="rId4" Type="http://schemas.openxmlformats.org/officeDocument/2006/relationships/hyperlink" Target="https://www.pmi.org/learning/library/agile-project-management-methodology-100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8" name="Google Shape;58;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59" name="Google Shape;59;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5800"/>
              <a:buFont typeface="Calibri"/>
              <a:buNone/>
            </a:pPr>
            <a:r>
              <a:rPr b="0" i="0" lang="es-ES" sz="5800" u="none" cap="none" strike="noStrike">
                <a:solidFill>
                  <a:srgbClr val="FFFFFF"/>
                </a:solidFill>
                <a:latin typeface="Calibri"/>
                <a:ea typeface="Calibri"/>
                <a:cs typeface="Calibri"/>
                <a:sym typeface="Calibri"/>
              </a:rPr>
              <a:t>07</a:t>
            </a:r>
            <a:endParaRPr b="0" i="0" sz="1800" u="none" cap="none" strike="noStrike">
              <a:solidFill>
                <a:schemeClr val="dk1"/>
              </a:solidFill>
              <a:latin typeface="Calibri"/>
              <a:ea typeface="Calibri"/>
              <a:cs typeface="Calibri"/>
              <a:sym typeface="Calibri"/>
            </a:endParaRPr>
          </a:p>
        </p:txBody>
      </p:sp>
      <p:sp>
        <p:nvSpPr>
          <p:cNvPr id="60" name="Google Shape;60;p1"/>
          <p:cNvSpPr txBox="1"/>
          <p:nvPr/>
        </p:nvSpPr>
        <p:spPr>
          <a:xfrm>
            <a:off x="3159592" y="1674447"/>
            <a:ext cx="5422704"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METODOLOGÍAS PARA EL DESARROLLO DE SISTEMAS</a:t>
            </a:r>
            <a:endParaRPr b="0" i="0" sz="1400" u="none" cap="none" strike="noStrike">
              <a:solidFill>
                <a:srgbClr val="000000"/>
              </a:solidFill>
              <a:latin typeface="Arial"/>
              <a:ea typeface="Arial"/>
              <a:cs typeface="Arial"/>
              <a:sym typeface="Arial"/>
            </a:endParaRPr>
          </a:p>
        </p:txBody>
      </p:sp>
      <p:sp>
        <p:nvSpPr>
          <p:cNvPr id="61" name="Google Shape;61;p1"/>
          <p:cNvSpPr txBox="1"/>
          <p:nvPr/>
        </p:nvSpPr>
        <p:spPr>
          <a:xfrm>
            <a:off x="3175138" y="3367164"/>
            <a:ext cx="5026425" cy="8309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Metodologías tradicionales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Metodologías Ágiles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Metodologías Híbridas</a:t>
            </a:r>
            <a:endParaRPr b="0" i="0" sz="1800" u="none" cap="none" strike="noStrike">
              <a:solidFill>
                <a:schemeClr val="lt1"/>
              </a:solidFill>
              <a:latin typeface="Calibri"/>
              <a:ea typeface="Calibri"/>
              <a:cs typeface="Calibri"/>
              <a:sym typeface="Calibri"/>
            </a:endParaRPr>
          </a:p>
        </p:txBody>
      </p:sp>
      <p:cxnSp>
        <p:nvCxnSpPr>
          <p:cNvPr id="62" name="Google Shape;62;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63" name="Google Shape;63;p1"/>
          <p:cNvSpPr/>
          <p:nvPr/>
        </p:nvSpPr>
        <p:spPr>
          <a:xfrm>
            <a:off x="3289191" y="2982894"/>
            <a:ext cx="3672000"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F85A6"/>
              </a:buClr>
              <a:buSzPts val="1400"/>
              <a:buFont typeface="Calibri"/>
              <a:buNone/>
            </a:pPr>
            <a:r>
              <a:rPr b="1" i="0" lang="es-ES" sz="1400" u="none" cap="none" strike="noStrike">
                <a:solidFill>
                  <a:srgbClr val="1F85A6"/>
                </a:solidFill>
                <a:latin typeface="Calibri"/>
                <a:ea typeface="Calibri"/>
                <a:cs typeface="Calibri"/>
                <a:sym typeface="Calibri"/>
              </a:rPr>
              <a:t>UNIDAD DE APRENDIZAJE 2 – UA2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0"/>
          <p:cNvPicPr preferRelativeResize="0"/>
          <p:nvPr>
            <p:ph idx="2" type="pic"/>
          </p:nvPr>
        </p:nvPicPr>
        <p:blipFill rotWithShape="1">
          <a:blip r:embed="rId3">
            <a:alphaModFix/>
          </a:blip>
          <a:srcRect b="37" l="0" r="0" t="39"/>
          <a:stretch/>
        </p:blipFill>
        <p:spPr>
          <a:xfrm>
            <a:off x="475687" y="2877477"/>
            <a:ext cx="8207375" cy="2394000"/>
          </a:xfrm>
          <a:prstGeom prst="rect">
            <a:avLst/>
          </a:prstGeom>
          <a:noFill/>
          <a:ln>
            <a:noFill/>
          </a:ln>
        </p:spPr>
      </p:pic>
      <p:sp>
        <p:nvSpPr>
          <p:cNvPr id="138" name="Google Shape;138;p10"/>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TRADICIONALES [5/5]</a:t>
            </a:r>
            <a:endParaRPr/>
          </a:p>
        </p:txBody>
      </p:sp>
      <p:sp>
        <p:nvSpPr>
          <p:cNvPr id="139" name="Google Shape;139;p10"/>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MODELO DE PROCESO PARALELO (CONCURRENT DEVELOPMENT MODEL)</a:t>
            </a:r>
            <a:endParaRPr/>
          </a:p>
          <a:p>
            <a:pPr indent="-266700" lvl="0" marL="266700" rtl="0" algn="l">
              <a:lnSpc>
                <a:spcPct val="90000"/>
              </a:lnSpc>
              <a:spcBef>
                <a:spcPts val="600"/>
              </a:spcBef>
              <a:spcAft>
                <a:spcPts val="0"/>
              </a:spcAft>
              <a:buClr>
                <a:schemeClr val="dk1"/>
              </a:buClr>
              <a:buSzPts val="1200"/>
              <a:buChar char="❑"/>
            </a:pPr>
            <a:r>
              <a:rPr lang="es-ES"/>
              <a:t>Varias fases se desarrollan simultáneamente en lugar de secuencialmente.</a:t>
            </a:r>
            <a:endParaRPr/>
          </a:p>
          <a:p>
            <a:pPr indent="-266700" lvl="0" marL="266700" rtl="0" algn="l">
              <a:lnSpc>
                <a:spcPct val="90000"/>
              </a:lnSpc>
              <a:spcBef>
                <a:spcPts val="600"/>
              </a:spcBef>
              <a:spcAft>
                <a:spcPts val="0"/>
              </a:spcAft>
              <a:buClr>
                <a:schemeClr val="dk1"/>
              </a:buClr>
              <a:buSzPts val="1200"/>
              <a:buChar char="❑"/>
            </a:pPr>
            <a:r>
              <a:rPr lang="es-ES"/>
              <a:t>Requiere una gestión y coordinación cuidadosas para asegurar que las diferentes partes del proyecto estén alineadas.</a:t>
            </a:r>
            <a:endParaRPr/>
          </a:p>
          <a:p>
            <a:pPr indent="-266700" lvl="0" marL="266700" rtl="0" algn="l">
              <a:lnSpc>
                <a:spcPct val="90000"/>
              </a:lnSpc>
              <a:spcBef>
                <a:spcPts val="600"/>
              </a:spcBef>
              <a:spcAft>
                <a:spcPts val="0"/>
              </a:spcAft>
              <a:buClr>
                <a:schemeClr val="dk1"/>
              </a:buClr>
              <a:buSzPts val="1200"/>
              <a:buChar char="❑"/>
            </a:pPr>
            <a:r>
              <a:rPr lang="es-ES"/>
              <a:t>Útil en proyectos grandes donde diferentes componentes pueden desarrollarse en paralelo, ahorrando tiempo.</a:t>
            </a:r>
            <a:endParaRPr/>
          </a:p>
        </p:txBody>
      </p:sp>
      <p:sp>
        <p:nvSpPr>
          <p:cNvPr id="140" name="Google Shape;140;p1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
        <p:nvSpPr>
          <p:cNvPr id="147" name="Google Shape;147;p11"/>
          <p:cNvSpPr/>
          <p:nvPr/>
        </p:nvSpPr>
        <p:spPr>
          <a:xfrm>
            <a:off x="335132" y="671535"/>
            <a:ext cx="8473736" cy="369332"/>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Sistema de Gestión de Préstamo de Libros, Inventario y Reservaciones en línea</a:t>
            </a:r>
            <a:endParaRPr b="0" i="0" sz="1800" u="none" cap="none" strike="noStrike">
              <a:solidFill>
                <a:schemeClr val="lt1"/>
              </a:solidFill>
              <a:latin typeface="Calibri"/>
              <a:ea typeface="Calibri"/>
              <a:cs typeface="Calibri"/>
              <a:sym typeface="Calibri"/>
            </a:endParaRPr>
          </a:p>
        </p:txBody>
      </p:sp>
      <p:sp>
        <p:nvSpPr>
          <p:cNvPr id="148" name="Google Shape;148;p11"/>
          <p:cNvSpPr/>
          <p:nvPr/>
        </p:nvSpPr>
        <p:spPr>
          <a:xfrm>
            <a:off x="488273" y="1189870"/>
            <a:ext cx="8340556"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1: </a:t>
            </a:r>
            <a:r>
              <a:rPr b="1" i="0" lang="es-ES" sz="1600" u="sng" cap="none" strike="noStrike">
                <a:solidFill>
                  <a:schemeClr val="dk1"/>
                </a:solidFill>
                <a:latin typeface="Calibri"/>
                <a:ea typeface="Calibri"/>
                <a:cs typeface="Calibri"/>
                <a:sym typeface="Calibri"/>
              </a:rPr>
              <a:t>REQUERIMIENTOS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Entrevistas con bibliotecarios, estudiantes y profesores para entender sus necesidades.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Documentación de las funcionalidades como búsqueda de libros, reserva, gestión de inventario, etc.</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Definición de los requisitos técnicos, como la base de datos y la plataforma de desarrollo.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2: </a:t>
            </a:r>
            <a:r>
              <a:rPr b="1" i="0" lang="es-ES" sz="1600" u="sng" cap="none" strike="noStrike">
                <a:solidFill>
                  <a:schemeClr val="dk1"/>
                </a:solidFill>
                <a:latin typeface="Calibri"/>
                <a:ea typeface="Calibri"/>
                <a:cs typeface="Calibri"/>
                <a:sym typeface="Calibri"/>
              </a:rPr>
              <a:t>DISEÑO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de la arquitectura de software.</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de la interfaz de usuario para las aplicaciones web y móviles.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de la base de datos, incluyendo las tablas y relaciones.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3: </a:t>
            </a:r>
            <a:r>
              <a:rPr b="1" i="0" lang="es-ES" sz="1600" u="sng" cap="none" strike="noStrike">
                <a:solidFill>
                  <a:schemeClr val="dk1"/>
                </a:solidFill>
                <a:latin typeface="Calibri"/>
                <a:ea typeface="Calibri"/>
                <a:cs typeface="Calibri"/>
                <a:sym typeface="Calibri"/>
              </a:rPr>
              <a:t>IMPLEMENTACIÓN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Codificación de los módulos como el sistema de búsqueda, el portal de reservas y el módulo de administración de inventario.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Integración de la base de datos con la aplicación.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
        <p:nvSpPr>
          <p:cNvPr id="155" name="Google Shape;155;p12"/>
          <p:cNvSpPr/>
          <p:nvPr/>
        </p:nvSpPr>
        <p:spPr>
          <a:xfrm>
            <a:off x="335132" y="671535"/>
            <a:ext cx="8473736" cy="369332"/>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Sistema de Gestión de Préstamo de Libros, Inventario y Reservaciones en línea</a:t>
            </a:r>
            <a:endParaRPr b="0" i="0" sz="1800" u="none" cap="none" strike="noStrike">
              <a:solidFill>
                <a:schemeClr val="lt1"/>
              </a:solidFill>
              <a:latin typeface="Calibri"/>
              <a:ea typeface="Calibri"/>
              <a:cs typeface="Calibri"/>
              <a:sym typeface="Calibri"/>
            </a:endParaRPr>
          </a:p>
        </p:txBody>
      </p:sp>
      <p:sp>
        <p:nvSpPr>
          <p:cNvPr id="156" name="Google Shape;156;p12"/>
          <p:cNvSpPr/>
          <p:nvPr/>
        </p:nvSpPr>
        <p:spPr>
          <a:xfrm>
            <a:off x="488273" y="1334078"/>
            <a:ext cx="8340556"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4: </a:t>
            </a:r>
            <a:r>
              <a:rPr b="1" i="0" lang="es-ES" sz="1600" u="sng" cap="none" strike="noStrike">
                <a:solidFill>
                  <a:schemeClr val="dk1"/>
                </a:solidFill>
                <a:latin typeface="Calibri"/>
                <a:ea typeface="Calibri"/>
                <a:cs typeface="Calibri"/>
                <a:sym typeface="Calibri"/>
              </a:rPr>
              <a:t>VERIFICACIÓN (PRUEBAS)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Pruebas unitarias para verificar la funcionalidad individual de los módulos.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Pruebas de integración para asegurar que los diferentes módulos trabajen juntos.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Pruebas de aceptación con usuarios reales para validar que el sistema cumple con sus necesidades.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5: </a:t>
            </a:r>
            <a:r>
              <a:rPr b="1" i="0" lang="es-ES" sz="1600" u="sng" cap="none" strike="noStrike">
                <a:solidFill>
                  <a:schemeClr val="dk1"/>
                </a:solidFill>
                <a:latin typeface="Calibri"/>
                <a:ea typeface="Calibri"/>
                <a:cs typeface="Calibri"/>
                <a:sym typeface="Calibri"/>
              </a:rPr>
              <a:t>MANTENIMIENTO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Resolución de problemas y errores reportados por los usuarios.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Implementación de nuevas características solicitadas.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Mantenimiento de la seguridad y el rendimiento del sistema.</a:t>
            </a:r>
            <a:endParaRPr b="0" i="0" sz="1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METODOLOGÍAS ÁGILES</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
        <p:nvSpPr>
          <p:cNvPr id="170" name="Google Shape;170;p1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CARACTERÍSTICAS</a:t>
            </a:r>
            <a:endParaRPr/>
          </a:p>
        </p:txBody>
      </p:sp>
      <p:sp>
        <p:nvSpPr>
          <p:cNvPr id="171" name="Google Shape;171;p14"/>
          <p:cNvSpPr txBox="1"/>
          <p:nvPr>
            <p:ph idx="4" type="body"/>
          </p:nvPr>
        </p:nvSpPr>
        <p:spPr>
          <a:xfrm>
            <a:off x="468313" y="1177927"/>
            <a:ext cx="459136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Dividen el proyecto en pequeñas partes o iteraciones. Cada iteración resulta en una pieza de software funcional.</a:t>
            </a:r>
            <a:endParaRPr/>
          </a:p>
          <a:p>
            <a:pPr indent="-266700" lvl="0" marL="266700" rtl="0" algn="l">
              <a:lnSpc>
                <a:spcPct val="100000"/>
              </a:lnSpc>
              <a:spcBef>
                <a:spcPts val="1200"/>
              </a:spcBef>
              <a:spcAft>
                <a:spcPts val="0"/>
              </a:spcAft>
              <a:buClr>
                <a:schemeClr val="dk1"/>
              </a:buClr>
              <a:buSzPts val="1200"/>
              <a:buChar char="❑"/>
            </a:pPr>
            <a:r>
              <a:rPr lang="es-ES"/>
              <a:t>Permiten cambios en los requisitos incluso en etapas tardías del proyecto.</a:t>
            </a:r>
            <a:endParaRPr/>
          </a:p>
          <a:p>
            <a:pPr indent="-266700" lvl="0" marL="266700" rtl="0" algn="l">
              <a:lnSpc>
                <a:spcPct val="100000"/>
              </a:lnSpc>
              <a:spcBef>
                <a:spcPts val="1200"/>
              </a:spcBef>
              <a:spcAft>
                <a:spcPts val="0"/>
              </a:spcAft>
              <a:buClr>
                <a:schemeClr val="dk1"/>
              </a:buClr>
              <a:buSzPts val="1200"/>
              <a:buChar char="❑"/>
            </a:pPr>
            <a:r>
              <a:rPr lang="es-ES"/>
              <a:t>Fomentan la colaboración activa entre los miembros del equipo, clientes y stakeholders.</a:t>
            </a:r>
            <a:endParaRPr/>
          </a:p>
          <a:p>
            <a:pPr indent="-266700" lvl="0" marL="266700" rtl="0" algn="l">
              <a:lnSpc>
                <a:spcPct val="100000"/>
              </a:lnSpc>
              <a:spcBef>
                <a:spcPts val="1200"/>
              </a:spcBef>
              <a:spcAft>
                <a:spcPts val="0"/>
              </a:spcAft>
              <a:buClr>
                <a:schemeClr val="dk1"/>
              </a:buClr>
              <a:buSzPts val="1200"/>
              <a:buChar char="❑"/>
            </a:pPr>
            <a:r>
              <a:rPr lang="es-ES"/>
              <a:t>Se enfocan en entregar valor continuamente al cliente, permitiendo que los stakeholders vean y utilicen versiones funcionales del producto regularmente.</a:t>
            </a:r>
            <a:endParaRPr/>
          </a:p>
          <a:p>
            <a:pPr indent="-266700" lvl="0" marL="266700" rtl="0" algn="l">
              <a:lnSpc>
                <a:spcPct val="100000"/>
              </a:lnSpc>
              <a:spcBef>
                <a:spcPts val="1200"/>
              </a:spcBef>
              <a:spcAft>
                <a:spcPts val="0"/>
              </a:spcAft>
              <a:buClr>
                <a:schemeClr val="dk1"/>
              </a:buClr>
              <a:buSzPts val="1200"/>
              <a:buChar char="❑"/>
            </a:pPr>
            <a:r>
              <a:rPr lang="es-ES"/>
              <a:t>Alta capacidad de adaptarse rápidamente a los cambios en los requisitos.</a:t>
            </a:r>
            <a:endParaRPr/>
          </a:p>
        </p:txBody>
      </p:sp>
      <p:pic>
        <p:nvPicPr>
          <p:cNvPr id="172" name="Google Shape;172;p14"/>
          <p:cNvPicPr preferRelativeResize="0"/>
          <p:nvPr>
            <p:ph idx="2" type="pic"/>
          </p:nvPr>
        </p:nvPicPr>
        <p:blipFill rotWithShape="1">
          <a:blip r:embed="rId3">
            <a:alphaModFix/>
          </a:blip>
          <a:srcRect b="0" l="4034" r="4035" t="0"/>
          <a:stretch/>
        </p:blipFill>
        <p:spPr>
          <a:xfrm>
            <a:off x="5391988" y="1163638"/>
            <a:ext cx="3283699" cy="35715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¿EN QUÉ ESCENARIOS UTILIZARLAS?</a:t>
            </a:r>
            <a:endParaRPr/>
          </a:p>
        </p:txBody>
      </p:sp>
      <p:pic>
        <p:nvPicPr>
          <p:cNvPr id="179" name="Google Shape;179;p15"/>
          <p:cNvPicPr preferRelativeResize="0"/>
          <p:nvPr>
            <p:ph idx="2" type="pic"/>
          </p:nvPr>
        </p:nvPicPr>
        <p:blipFill rotWithShape="1">
          <a:blip r:embed="rId3">
            <a:alphaModFix/>
          </a:blip>
          <a:srcRect b="0" l="4034" r="4035" t="0"/>
          <a:stretch/>
        </p:blipFill>
        <p:spPr>
          <a:xfrm>
            <a:off x="5373278" y="1251761"/>
            <a:ext cx="3208142" cy="3489325"/>
          </a:xfrm>
          <a:prstGeom prst="rect">
            <a:avLst/>
          </a:prstGeom>
          <a:noFill/>
          <a:ln>
            <a:noFill/>
          </a:ln>
        </p:spPr>
      </p:pic>
      <p:sp>
        <p:nvSpPr>
          <p:cNvPr id="180" name="Google Shape;180;p1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En proyectos donde los requisitos pueden cambiar o no están completamente definidos desde el principio.</a:t>
            </a:r>
            <a:endParaRPr/>
          </a:p>
          <a:p>
            <a:pPr indent="-266700" lvl="0" marL="266700" rtl="0" algn="l">
              <a:lnSpc>
                <a:spcPct val="100000"/>
              </a:lnSpc>
              <a:spcBef>
                <a:spcPts val="1200"/>
              </a:spcBef>
              <a:spcAft>
                <a:spcPts val="0"/>
              </a:spcAft>
              <a:buClr>
                <a:schemeClr val="dk1"/>
              </a:buClr>
              <a:buSzPts val="1200"/>
              <a:buChar char="❑"/>
            </a:pPr>
            <a:r>
              <a:rPr lang="es-ES"/>
              <a:t>Son especialmente efectivas en equipos más pequeños donde la comunicación y la colaboración son más fáciles de mantener.</a:t>
            </a:r>
            <a:endParaRPr/>
          </a:p>
          <a:p>
            <a:pPr indent="-266700" lvl="0" marL="266700" rtl="0" algn="l">
              <a:lnSpc>
                <a:spcPct val="100000"/>
              </a:lnSpc>
              <a:spcBef>
                <a:spcPts val="1200"/>
              </a:spcBef>
              <a:spcAft>
                <a:spcPts val="0"/>
              </a:spcAft>
              <a:buClr>
                <a:schemeClr val="dk1"/>
              </a:buClr>
              <a:buSzPts val="1200"/>
              <a:buChar char="❑"/>
            </a:pPr>
            <a:r>
              <a:rPr lang="es-ES"/>
              <a:t>Si se trabaja en un producto nuevo o en una tecnología emergente donde la experimentación y el aprendizaje rápido son cruciales.</a:t>
            </a:r>
            <a:endParaRPr/>
          </a:p>
          <a:p>
            <a:pPr indent="-266700" lvl="0" marL="266700" rtl="0" algn="l">
              <a:lnSpc>
                <a:spcPct val="100000"/>
              </a:lnSpc>
              <a:spcBef>
                <a:spcPts val="1200"/>
              </a:spcBef>
              <a:spcAft>
                <a:spcPts val="0"/>
              </a:spcAft>
              <a:buClr>
                <a:schemeClr val="dk1"/>
              </a:buClr>
              <a:buSzPts val="1200"/>
              <a:buChar char="❑"/>
            </a:pPr>
            <a:r>
              <a:rPr lang="es-ES"/>
              <a:t>Cuando la retroalimentación y la participación activa del cliente son importantes.</a:t>
            </a:r>
            <a:endParaRPr/>
          </a:p>
        </p:txBody>
      </p:sp>
      <p:sp>
        <p:nvSpPr>
          <p:cNvPr id="181" name="Google Shape;181;p1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6"/>
          <p:cNvPicPr preferRelativeResize="0"/>
          <p:nvPr>
            <p:ph idx="2" type="pic"/>
          </p:nvPr>
        </p:nvPicPr>
        <p:blipFill rotWithShape="1">
          <a:blip r:embed="rId3">
            <a:alphaModFix/>
          </a:blip>
          <a:srcRect b="0" l="19" r="19" t="0"/>
          <a:stretch/>
        </p:blipFill>
        <p:spPr>
          <a:xfrm>
            <a:off x="1364346" y="3220929"/>
            <a:ext cx="6415307" cy="1871274"/>
          </a:xfrm>
          <a:prstGeom prst="rect">
            <a:avLst/>
          </a:prstGeom>
          <a:noFill/>
          <a:ln>
            <a:noFill/>
          </a:ln>
        </p:spPr>
      </p:pic>
      <p:sp>
        <p:nvSpPr>
          <p:cNvPr id="188" name="Google Shape;188;p16"/>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ÁGILES [1/5]</a:t>
            </a:r>
            <a:endParaRPr/>
          </a:p>
        </p:txBody>
      </p:sp>
      <p:sp>
        <p:nvSpPr>
          <p:cNvPr id="189" name="Google Shape;189;p16"/>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SCRUM</a:t>
            </a:r>
            <a:endParaRPr/>
          </a:p>
          <a:p>
            <a:pPr indent="-266700" lvl="0" marL="266700" rtl="0" algn="l">
              <a:lnSpc>
                <a:spcPct val="90000"/>
              </a:lnSpc>
              <a:spcBef>
                <a:spcPts val="600"/>
              </a:spcBef>
              <a:spcAft>
                <a:spcPts val="0"/>
              </a:spcAft>
              <a:buClr>
                <a:schemeClr val="dk1"/>
              </a:buClr>
              <a:buSzPts val="1200"/>
              <a:buChar char="❑"/>
            </a:pPr>
            <a:r>
              <a:rPr lang="es-ES"/>
              <a:t>División del proyecto en iteraciones cortas y fijas llamadas sprints, generalmente de 2 a 4 semanas.</a:t>
            </a:r>
            <a:endParaRPr/>
          </a:p>
          <a:p>
            <a:pPr indent="-266700" lvl="0" marL="266700" rtl="0" algn="l">
              <a:lnSpc>
                <a:spcPct val="90000"/>
              </a:lnSpc>
              <a:spcBef>
                <a:spcPts val="600"/>
              </a:spcBef>
              <a:spcAft>
                <a:spcPts val="0"/>
              </a:spcAft>
              <a:buClr>
                <a:schemeClr val="dk1"/>
              </a:buClr>
              <a:buSzPts val="1200"/>
              <a:buChar char="❑"/>
            </a:pPr>
            <a:r>
              <a:rPr lang="es-ES"/>
              <a:t>Incluye roles como el Scrum Master, el Product Owner y el Equipo de Desarrollo.</a:t>
            </a:r>
            <a:endParaRPr/>
          </a:p>
          <a:p>
            <a:pPr indent="-266700" lvl="0" marL="266700" rtl="0" algn="l">
              <a:lnSpc>
                <a:spcPct val="90000"/>
              </a:lnSpc>
              <a:spcBef>
                <a:spcPts val="600"/>
              </a:spcBef>
              <a:spcAft>
                <a:spcPts val="0"/>
              </a:spcAft>
              <a:buClr>
                <a:schemeClr val="dk1"/>
              </a:buClr>
              <a:buSzPts val="1200"/>
              <a:buChar char="❑"/>
            </a:pPr>
            <a:r>
              <a:rPr lang="es-ES"/>
              <a:t>Ceremonias como la Daily Standup, la Revisión del Sprint y la Retrospectiva.</a:t>
            </a:r>
            <a:endParaRPr/>
          </a:p>
          <a:p>
            <a:pPr indent="-266700" lvl="0" marL="266700" rtl="0" algn="l">
              <a:lnSpc>
                <a:spcPct val="90000"/>
              </a:lnSpc>
              <a:spcBef>
                <a:spcPts val="600"/>
              </a:spcBef>
              <a:spcAft>
                <a:spcPts val="0"/>
              </a:spcAft>
              <a:buClr>
                <a:schemeClr val="dk1"/>
              </a:buClr>
              <a:buSzPts val="1200"/>
              <a:buChar char="❑"/>
            </a:pPr>
            <a:r>
              <a:rPr lang="es-ES"/>
              <a:t>Es adecuado para proyectos donde la adaptabilidad y la colaboración son clave, y funciona bien con equipos autogestionados.</a:t>
            </a:r>
            <a:endParaRPr/>
          </a:p>
        </p:txBody>
      </p:sp>
      <p:sp>
        <p:nvSpPr>
          <p:cNvPr id="190" name="Google Shape;190;p1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7"/>
          <p:cNvPicPr preferRelativeResize="0"/>
          <p:nvPr>
            <p:ph idx="2" type="pic"/>
          </p:nvPr>
        </p:nvPicPr>
        <p:blipFill rotWithShape="1">
          <a:blip r:embed="rId3">
            <a:alphaModFix/>
          </a:blip>
          <a:srcRect b="4991" l="0" r="0" t="4991"/>
          <a:stretch/>
        </p:blipFill>
        <p:spPr>
          <a:xfrm>
            <a:off x="1371234" y="3347414"/>
            <a:ext cx="6198490" cy="1808031"/>
          </a:xfrm>
          <a:prstGeom prst="rect">
            <a:avLst/>
          </a:prstGeom>
          <a:noFill/>
          <a:ln>
            <a:noFill/>
          </a:ln>
        </p:spPr>
      </p:pic>
      <p:sp>
        <p:nvSpPr>
          <p:cNvPr id="197" name="Google Shape;197;p17"/>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ÁGILES [2/5]</a:t>
            </a:r>
            <a:endParaRPr/>
          </a:p>
        </p:txBody>
      </p:sp>
      <p:sp>
        <p:nvSpPr>
          <p:cNvPr id="198" name="Google Shape;198;p17"/>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KANBAN</a:t>
            </a:r>
            <a:endParaRPr/>
          </a:p>
          <a:p>
            <a:pPr indent="-266700" lvl="0" marL="266700" rtl="0" algn="l">
              <a:lnSpc>
                <a:spcPct val="90000"/>
              </a:lnSpc>
              <a:spcBef>
                <a:spcPts val="600"/>
              </a:spcBef>
              <a:spcAft>
                <a:spcPts val="0"/>
              </a:spcAft>
              <a:buClr>
                <a:schemeClr val="dk1"/>
              </a:buClr>
              <a:buSzPts val="1200"/>
              <a:buChar char="❑"/>
            </a:pPr>
            <a:r>
              <a:rPr lang="es-ES"/>
              <a:t>Utiliza un tablero Kanban para visualizar el progreso y los cuellos de botella.</a:t>
            </a:r>
            <a:endParaRPr/>
          </a:p>
          <a:p>
            <a:pPr indent="-266700" lvl="0" marL="266700" rtl="0" algn="l">
              <a:lnSpc>
                <a:spcPct val="90000"/>
              </a:lnSpc>
              <a:spcBef>
                <a:spcPts val="600"/>
              </a:spcBef>
              <a:spcAft>
                <a:spcPts val="0"/>
              </a:spcAft>
              <a:buClr>
                <a:schemeClr val="dk1"/>
              </a:buClr>
              <a:buSzPts val="1200"/>
              <a:buChar char="❑"/>
            </a:pPr>
            <a:r>
              <a:rPr lang="es-ES"/>
              <a:t>No hay sprints fijos; el trabajo se mueve continuamente a través del sistema.</a:t>
            </a:r>
            <a:endParaRPr/>
          </a:p>
          <a:p>
            <a:pPr indent="-266700" lvl="0" marL="266700" rtl="0" algn="l">
              <a:lnSpc>
                <a:spcPct val="90000"/>
              </a:lnSpc>
              <a:spcBef>
                <a:spcPts val="600"/>
              </a:spcBef>
              <a:spcAft>
                <a:spcPts val="0"/>
              </a:spcAft>
              <a:buClr>
                <a:schemeClr val="dk1"/>
              </a:buClr>
              <a:buSzPts val="1200"/>
              <a:buChar char="❑"/>
            </a:pPr>
            <a:r>
              <a:rPr lang="es-ES"/>
              <a:t>Establece límites en la cantidad de trabajo en cada etapa para mantener la calidad y eficiencia.</a:t>
            </a:r>
            <a:endParaRPr/>
          </a:p>
          <a:p>
            <a:pPr indent="-266700" lvl="0" marL="266700" rtl="0" algn="l">
              <a:lnSpc>
                <a:spcPct val="90000"/>
              </a:lnSpc>
              <a:spcBef>
                <a:spcPts val="600"/>
              </a:spcBef>
              <a:spcAft>
                <a:spcPts val="0"/>
              </a:spcAft>
              <a:buClr>
                <a:schemeClr val="dk1"/>
              </a:buClr>
              <a:buSzPts val="1200"/>
              <a:buChar char="❑"/>
            </a:pPr>
            <a:r>
              <a:rPr lang="es-ES"/>
              <a:t>Ideal para equipos que requieren una flexibilidad constante y un enfoque en la eficiencia del flujo de trabajo.</a:t>
            </a:r>
            <a:endParaRPr/>
          </a:p>
        </p:txBody>
      </p:sp>
      <p:sp>
        <p:nvSpPr>
          <p:cNvPr id="199" name="Google Shape;199;p1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8"/>
          <p:cNvPicPr preferRelativeResize="0"/>
          <p:nvPr>
            <p:ph idx="2" type="pic"/>
          </p:nvPr>
        </p:nvPicPr>
        <p:blipFill rotWithShape="1">
          <a:blip r:embed="rId3">
            <a:alphaModFix/>
          </a:blip>
          <a:srcRect b="28137" l="0" r="0" t="28137"/>
          <a:stretch/>
        </p:blipFill>
        <p:spPr>
          <a:xfrm>
            <a:off x="1628297" y="3192846"/>
            <a:ext cx="5887406" cy="1717291"/>
          </a:xfrm>
          <a:prstGeom prst="rect">
            <a:avLst/>
          </a:prstGeom>
          <a:noFill/>
          <a:ln>
            <a:noFill/>
          </a:ln>
        </p:spPr>
      </p:pic>
      <p:sp>
        <p:nvSpPr>
          <p:cNvPr id="206" name="Google Shape;206;p1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ÁGILES [3/5]</a:t>
            </a:r>
            <a:endParaRPr/>
          </a:p>
        </p:txBody>
      </p:sp>
      <p:sp>
        <p:nvSpPr>
          <p:cNvPr id="207" name="Google Shape;207;p1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EXTREME PROGRAMMING (XP)</a:t>
            </a:r>
            <a:endParaRPr/>
          </a:p>
          <a:p>
            <a:pPr indent="-266700" lvl="0" marL="266700" rtl="0" algn="just">
              <a:lnSpc>
                <a:spcPct val="90000"/>
              </a:lnSpc>
              <a:spcBef>
                <a:spcPts val="600"/>
              </a:spcBef>
              <a:spcAft>
                <a:spcPts val="0"/>
              </a:spcAft>
              <a:buClr>
                <a:schemeClr val="dk1"/>
              </a:buClr>
              <a:buSzPts val="1200"/>
              <a:buChar char="❑"/>
            </a:pPr>
            <a:r>
              <a:rPr lang="es-ES"/>
              <a:t>Incluye programación en parejas, integración continua y pruebas impulsadas por el desarrollo (TDD).</a:t>
            </a:r>
            <a:endParaRPr/>
          </a:p>
          <a:p>
            <a:pPr indent="-266700" lvl="0" marL="266700" rtl="0" algn="just">
              <a:lnSpc>
                <a:spcPct val="90000"/>
              </a:lnSpc>
              <a:spcBef>
                <a:spcPts val="600"/>
              </a:spcBef>
              <a:spcAft>
                <a:spcPts val="0"/>
              </a:spcAft>
              <a:buClr>
                <a:schemeClr val="dk1"/>
              </a:buClr>
              <a:buSzPts val="1200"/>
              <a:buChar char="❑"/>
            </a:pPr>
            <a:r>
              <a:rPr lang="es-ES"/>
              <a:t>Fomenta la colaboración estrecha entre los desarrolladores y los clientes.</a:t>
            </a:r>
            <a:endParaRPr/>
          </a:p>
          <a:p>
            <a:pPr indent="-266700" lvl="0" marL="266700" rtl="0" algn="just">
              <a:lnSpc>
                <a:spcPct val="90000"/>
              </a:lnSpc>
              <a:spcBef>
                <a:spcPts val="600"/>
              </a:spcBef>
              <a:spcAft>
                <a:spcPts val="0"/>
              </a:spcAft>
              <a:buClr>
                <a:schemeClr val="dk1"/>
              </a:buClr>
              <a:buSzPts val="1200"/>
              <a:buChar char="❑"/>
            </a:pPr>
            <a:r>
              <a:rPr lang="es-ES"/>
              <a:t>Adecuado para equipos que valoran la excelencia técnica y la colaboración continua con los stakeholders.</a:t>
            </a:r>
            <a:endParaRPr/>
          </a:p>
        </p:txBody>
      </p:sp>
      <p:sp>
        <p:nvSpPr>
          <p:cNvPr id="208" name="Google Shape;208;p1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9"/>
          <p:cNvPicPr preferRelativeResize="0"/>
          <p:nvPr>
            <p:ph idx="2" type="pic"/>
          </p:nvPr>
        </p:nvPicPr>
        <p:blipFill rotWithShape="1">
          <a:blip r:embed="rId3">
            <a:alphaModFix/>
          </a:blip>
          <a:srcRect b="19651" l="0" r="0" t="19653"/>
          <a:stretch/>
        </p:blipFill>
        <p:spPr>
          <a:xfrm>
            <a:off x="1510462" y="3315760"/>
            <a:ext cx="6123076" cy="1786033"/>
          </a:xfrm>
          <a:prstGeom prst="rect">
            <a:avLst/>
          </a:prstGeom>
          <a:noFill/>
          <a:ln>
            <a:noFill/>
          </a:ln>
        </p:spPr>
      </p:pic>
      <p:sp>
        <p:nvSpPr>
          <p:cNvPr id="215" name="Google Shape;215;p1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ÁGILES [4/5]</a:t>
            </a:r>
            <a:endParaRPr/>
          </a:p>
        </p:txBody>
      </p:sp>
      <p:sp>
        <p:nvSpPr>
          <p:cNvPr id="216" name="Google Shape;216;p1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LEAN SOFTWARE DEVELOPMENT</a:t>
            </a:r>
            <a:endParaRPr/>
          </a:p>
          <a:p>
            <a:pPr indent="-266700" lvl="0" marL="266700" rtl="0" algn="l">
              <a:lnSpc>
                <a:spcPct val="90000"/>
              </a:lnSpc>
              <a:spcBef>
                <a:spcPts val="600"/>
              </a:spcBef>
              <a:spcAft>
                <a:spcPts val="0"/>
              </a:spcAft>
              <a:buClr>
                <a:schemeClr val="dk1"/>
              </a:buClr>
              <a:buSzPts val="1200"/>
              <a:buChar char="❑"/>
            </a:pPr>
            <a:r>
              <a:rPr lang="es-ES"/>
              <a:t>Se enfoca en eliminar cualquier cosa que no agregue valor al cliente.</a:t>
            </a:r>
            <a:endParaRPr/>
          </a:p>
          <a:p>
            <a:pPr indent="-266700" lvl="0" marL="266700" rtl="0" algn="l">
              <a:lnSpc>
                <a:spcPct val="90000"/>
              </a:lnSpc>
              <a:spcBef>
                <a:spcPts val="600"/>
              </a:spcBef>
              <a:spcAft>
                <a:spcPts val="0"/>
              </a:spcAft>
              <a:buClr>
                <a:schemeClr val="dk1"/>
              </a:buClr>
              <a:buSzPts val="1200"/>
              <a:buChar char="❑"/>
            </a:pPr>
            <a:r>
              <a:rPr lang="es-ES"/>
              <a:t>Promueve la inspección y adaptación constante para mejorar la eficiencia y calidad.</a:t>
            </a:r>
            <a:endParaRPr/>
          </a:p>
          <a:p>
            <a:pPr indent="-266700" lvl="0" marL="266700" rtl="0" algn="l">
              <a:lnSpc>
                <a:spcPct val="90000"/>
              </a:lnSpc>
              <a:spcBef>
                <a:spcPts val="600"/>
              </a:spcBef>
              <a:spcAft>
                <a:spcPts val="0"/>
              </a:spcAft>
              <a:buClr>
                <a:schemeClr val="dk1"/>
              </a:buClr>
              <a:buSzPts val="1200"/>
              <a:buChar char="❑"/>
            </a:pPr>
            <a:r>
              <a:rPr lang="es-ES"/>
              <a:t>Trabaja en la entrega oportuna de características y funciones.</a:t>
            </a:r>
            <a:endParaRPr/>
          </a:p>
          <a:p>
            <a:pPr indent="-266700" lvl="0" marL="266700" rtl="0" algn="l">
              <a:lnSpc>
                <a:spcPct val="90000"/>
              </a:lnSpc>
              <a:spcBef>
                <a:spcPts val="600"/>
              </a:spcBef>
              <a:spcAft>
                <a:spcPts val="0"/>
              </a:spcAft>
              <a:buClr>
                <a:schemeClr val="dk1"/>
              </a:buClr>
              <a:buSzPts val="1200"/>
              <a:buChar char="❑"/>
            </a:pPr>
            <a:r>
              <a:rPr lang="es-ES"/>
              <a:t>Ideal para organizaciones que buscan optimizar la eficiencia y reducir la complejidad y el desperdicio.</a:t>
            </a:r>
            <a:endParaRPr/>
          </a:p>
        </p:txBody>
      </p:sp>
      <p:sp>
        <p:nvSpPr>
          <p:cNvPr id="217" name="Google Shape;217;p1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INTRODUCCIÓN</a:t>
            </a:r>
            <a:endParaRPr b="0" i="0" sz="1800" u="none" cap="none" strike="noStrike">
              <a:solidFill>
                <a:schemeClr val="dk1"/>
              </a:solidFill>
              <a:latin typeface="Calibri"/>
              <a:ea typeface="Calibri"/>
              <a:cs typeface="Calibri"/>
              <a:sym typeface="Calibri"/>
            </a:endParaRPr>
          </a:p>
        </p:txBody>
      </p:sp>
      <p:sp>
        <p:nvSpPr>
          <p:cNvPr id="70" name="Google Shape;70;p2"/>
          <p:cNvSpPr txBox="1"/>
          <p:nvPr/>
        </p:nvSpPr>
        <p:spPr>
          <a:xfrm>
            <a:off x="503237" y="674773"/>
            <a:ext cx="8137525" cy="35639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Las metodologías de desarrollo de sistemas son un conjunto de técnicas y métodos organizativos que se aplican para diseñar soluciones de software informático, y que permiten controlar los márgenes de errores y adelantarse a ciertas situaciones, ahorrando tiempo y gestionando de la mejor manera posible los recursos disponibles.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Entonces, durante esta sesión: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Conocerás</a:t>
            </a:r>
            <a:r>
              <a:rPr b="0" i="0" lang="es-ES" sz="1600" u="none" cap="none" strike="noStrike">
                <a:solidFill>
                  <a:schemeClr val="dk1"/>
                </a:solidFill>
                <a:latin typeface="Calibri"/>
                <a:ea typeface="Calibri"/>
                <a:cs typeface="Calibri"/>
                <a:sym typeface="Calibri"/>
              </a:rPr>
              <a:t> cuáles son las características y bajo qué escenarios de desarrollo de sistemas de información, resulta conveniente y/o pertinente el empleo/aplicación 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Metodologías tradicionales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Metodologías Ágiles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Metodologías Híbridas</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0"/>
          <p:cNvPicPr preferRelativeResize="0"/>
          <p:nvPr>
            <p:ph idx="2" type="pic"/>
          </p:nvPr>
        </p:nvPicPr>
        <p:blipFill rotWithShape="1">
          <a:blip r:embed="rId3">
            <a:alphaModFix/>
          </a:blip>
          <a:srcRect b="24058" l="0" r="0" t="24060"/>
          <a:stretch/>
        </p:blipFill>
        <p:spPr>
          <a:xfrm>
            <a:off x="1675431" y="3220343"/>
            <a:ext cx="5793138" cy="1689794"/>
          </a:xfrm>
          <a:prstGeom prst="rect">
            <a:avLst/>
          </a:prstGeom>
          <a:noFill/>
          <a:ln>
            <a:noFill/>
          </a:ln>
        </p:spPr>
      </p:pic>
      <p:sp>
        <p:nvSpPr>
          <p:cNvPr id="224" name="Google Shape;224;p20"/>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ÁGILES [5/5]</a:t>
            </a:r>
            <a:endParaRPr/>
          </a:p>
        </p:txBody>
      </p:sp>
      <p:sp>
        <p:nvSpPr>
          <p:cNvPr id="225" name="Google Shape;225;p20"/>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FEATURE-DRIVEN DEVELOPMENT (FDD)</a:t>
            </a:r>
            <a:endParaRPr/>
          </a:p>
          <a:p>
            <a:pPr indent="-266700" lvl="0" marL="266700" rtl="0" algn="just">
              <a:lnSpc>
                <a:spcPct val="90000"/>
              </a:lnSpc>
              <a:spcBef>
                <a:spcPts val="600"/>
              </a:spcBef>
              <a:spcAft>
                <a:spcPts val="0"/>
              </a:spcAft>
              <a:buClr>
                <a:schemeClr val="dk1"/>
              </a:buClr>
              <a:buSzPts val="1200"/>
              <a:buChar char="❑"/>
            </a:pPr>
            <a:r>
              <a:rPr lang="es-ES"/>
              <a:t>Divide el proyecto en características individuales y desarrolla en iteraciones cortas.</a:t>
            </a:r>
            <a:endParaRPr/>
          </a:p>
          <a:p>
            <a:pPr indent="-266700" lvl="0" marL="266700" rtl="0" algn="just">
              <a:lnSpc>
                <a:spcPct val="90000"/>
              </a:lnSpc>
              <a:spcBef>
                <a:spcPts val="600"/>
              </a:spcBef>
              <a:spcAft>
                <a:spcPts val="0"/>
              </a:spcAft>
              <a:buClr>
                <a:schemeClr val="dk1"/>
              </a:buClr>
              <a:buSzPts val="1200"/>
              <a:buChar char="❑"/>
            </a:pPr>
            <a:r>
              <a:rPr lang="es-ES"/>
              <a:t>Define roles específicos y responsabilidades dentro del equipo.</a:t>
            </a:r>
            <a:endParaRPr/>
          </a:p>
          <a:p>
            <a:pPr indent="-266700" lvl="0" marL="266700" rtl="0" algn="just">
              <a:lnSpc>
                <a:spcPct val="90000"/>
              </a:lnSpc>
              <a:spcBef>
                <a:spcPts val="600"/>
              </a:spcBef>
              <a:spcAft>
                <a:spcPts val="0"/>
              </a:spcAft>
              <a:buClr>
                <a:schemeClr val="dk1"/>
              </a:buClr>
              <a:buSzPts val="1200"/>
              <a:buChar char="❑"/>
            </a:pPr>
            <a:r>
              <a:rPr lang="es-ES"/>
              <a:t>Funciona bien en proyectos grandes con múltiples equipos, donde el enfoque en características individuales ayuda a mantener la claridad y el control.</a:t>
            </a:r>
            <a:endParaRPr/>
          </a:p>
        </p:txBody>
      </p:sp>
      <p:sp>
        <p:nvSpPr>
          <p:cNvPr id="226" name="Google Shape;226;p2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
        <p:nvSpPr>
          <p:cNvPr id="233" name="Google Shape;233;p21"/>
          <p:cNvSpPr/>
          <p:nvPr/>
        </p:nvSpPr>
        <p:spPr>
          <a:xfrm>
            <a:off x="468313" y="787385"/>
            <a:ext cx="8449444" cy="369332"/>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Aplicación móvil para reportar problemas urbanos y acceder a servicios locales</a:t>
            </a:r>
            <a:endParaRPr b="0" i="0" sz="1400" u="none" cap="none" strike="noStrike">
              <a:solidFill>
                <a:srgbClr val="000000"/>
              </a:solidFill>
              <a:latin typeface="Arial"/>
              <a:ea typeface="Arial"/>
              <a:cs typeface="Arial"/>
              <a:sym typeface="Arial"/>
            </a:endParaRPr>
          </a:p>
        </p:txBody>
      </p:sp>
      <p:sp>
        <p:nvSpPr>
          <p:cNvPr id="234" name="Google Shape;234;p21"/>
          <p:cNvSpPr/>
          <p:nvPr/>
        </p:nvSpPr>
        <p:spPr>
          <a:xfrm>
            <a:off x="645735" y="1321933"/>
            <a:ext cx="8029953" cy="3939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1. Definición del Producto y </a:t>
            </a:r>
            <a:r>
              <a:rPr b="1" i="0" lang="es-ES" sz="1600" u="sng" cap="none" strike="noStrike">
                <a:solidFill>
                  <a:schemeClr val="dk1"/>
                </a:solidFill>
                <a:latin typeface="Calibri"/>
                <a:ea typeface="Calibri"/>
                <a:cs typeface="Calibri"/>
                <a:sym typeface="Calibri"/>
              </a:rPr>
              <a:t>CREACIÓN DEL BACKLOG</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Reunión con los stakeholders para determinar las funcionalidades clave.</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Creación del Product Backlog, que incluye reporte de problemas, visualización de informes, notificaciones, etc.</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Priorización de las funcionalidades según su importancia y valor para los ciudadanos.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2. </a:t>
            </a:r>
            <a:r>
              <a:rPr b="1" i="0" lang="es-ES" sz="1600" u="sng" cap="none" strike="noStrike">
                <a:solidFill>
                  <a:schemeClr val="dk1"/>
                </a:solidFill>
                <a:latin typeface="Calibri"/>
                <a:ea typeface="Calibri"/>
                <a:cs typeface="Calibri"/>
                <a:sym typeface="Calibri"/>
              </a:rPr>
              <a:t>PLANIFICACIÓN DEL SPRINT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Product Owner presenta las funcionalidades prioritarias.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Equipo de Desarrollo estima el esfuerzo necesario y se compromete con ciertas funcionalidades.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Se crea el Sprint Backlog con los ítems seleccionados.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3. </a:t>
            </a:r>
            <a:r>
              <a:rPr b="1" i="0" lang="es-ES" sz="1600" u="sng" cap="none" strike="noStrike">
                <a:solidFill>
                  <a:schemeClr val="dk1"/>
                </a:solidFill>
                <a:latin typeface="Calibri"/>
                <a:ea typeface="Calibri"/>
                <a:cs typeface="Calibri"/>
                <a:sym typeface="Calibri"/>
              </a:rPr>
              <a:t>DESARROLLO DEL SPRINT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codificación, y prueba de las funcionalidades seleccionadas.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Reuniones diarias de seguimiento (Daily Stand-ups) para discutir el progreso y los obstáculos.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Colaboración constante entre los miembros del equipo y el Product Owner.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ÁGILES</a:t>
            </a:r>
            <a:endParaRPr/>
          </a:p>
        </p:txBody>
      </p:sp>
      <p:sp>
        <p:nvSpPr>
          <p:cNvPr id="241" name="Google Shape;241;p22"/>
          <p:cNvSpPr/>
          <p:nvPr/>
        </p:nvSpPr>
        <p:spPr>
          <a:xfrm>
            <a:off x="468313" y="787385"/>
            <a:ext cx="8449444" cy="369332"/>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Aplicación móvil para reportar problemas urbanos y acceder a servicios locales</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a:off x="645735" y="1321933"/>
            <a:ext cx="8029953"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4. </a:t>
            </a:r>
            <a:r>
              <a:rPr b="1" i="0" lang="es-ES" sz="1600" u="sng" cap="none" strike="noStrike">
                <a:solidFill>
                  <a:schemeClr val="dk1"/>
                </a:solidFill>
                <a:latin typeface="Calibri"/>
                <a:ea typeface="Calibri"/>
                <a:cs typeface="Calibri"/>
                <a:sym typeface="Calibri"/>
              </a:rPr>
              <a:t>REVISIÓN DEL SPRINT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Demostración de las funcionalidades a los stakeholders.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Discusión de lo que se hizo bien y lo que podría mejorarse.</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Actualización del Product Backlog según la retroalimentación recibida.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5. </a:t>
            </a:r>
            <a:r>
              <a:rPr b="1" i="0" lang="es-ES" sz="1600" u="sng" cap="none" strike="noStrike">
                <a:solidFill>
                  <a:schemeClr val="dk1"/>
                </a:solidFill>
                <a:latin typeface="Calibri"/>
                <a:ea typeface="Calibri"/>
                <a:cs typeface="Calibri"/>
                <a:sym typeface="Calibri"/>
              </a:rPr>
              <a:t>RETROSPECTIVA DEL SPRINT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equipo discute lo que funcionó bien y lo que no, y propone mejoras para el próximo sprint.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6. </a:t>
            </a:r>
            <a:r>
              <a:rPr b="1" i="0" lang="es-ES" sz="1600" u="sng" cap="none" strike="noStrike">
                <a:solidFill>
                  <a:schemeClr val="dk1"/>
                </a:solidFill>
                <a:latin typeface="Calibri"/>
                <a:ea typeface="Calibri"/>
                <a:cs typeface="Calibri"/>
                <a:sym typeface="Calibri"/>
              </a:rPr>
              <a:t>REPETICIÓN DE CICLOS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Se repiten los pasos 2-5 para cada sprint hasta que el producto esté completo.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9" name="Google Shape;249;p2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METODOLOGÍAS HÍBRIDAS</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idx="1" type="body"/>
          </p:nvPr>
        </p:nvSpPr>
        <p:spPr>
          <a:xfrm>
            <a:off x="468313" y="727870"/>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CARACTERÍSTICAS</a:t>
            </a:r>
            <a:endParaRPr/>
          </a:p>
        </p:txBody>
      </p:sp>
      <p:sp>
        <p:nvSpPr>
          <p:cNvPr id="256" name="Google Shape;256;p2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
        <p:nvSpPr>
          <p:cNvPr id="257" name="Google Shape;257;p24"/>
          <p:cNvSpPr txBox="1"/>
          <p:nvPr>
            <p:ph idx="4" type="body"/>
          </p:nvPr>
        </p:nvSpPr>
        <p:spPr>
          <a:xfrm>
            <a:off x="610892" y="1177927"/>
            <a:ext cx="4627389"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Integran elementos de las metodologías ágiles y de las tradicionales.</a:t>
            </a:r>
            <a:endParaRPr/>
          </a:p>
          <a:p>
            <a:pPr indent="-266700" lvl="0" marL="266700" rtl="0" algn="l">
              <a:lnSpc>
                <a:spcPct val="100000"/>
              </a:lnSpc>
              <a:spcBef>
                <a:spcPts val="1200"/>
              </a:spcBef>
              <a:spcAft>
                <a:spcPts val="0"/>
              </a:spcAft>
              <a:buClr>
                <a:schemeClr val="dk1"/>
              </a:buClr>
              <a:buSzPts val="1200"/>
              <a:buChar char="❑"/>
            </a:pPr>
            <a:r>
              <a:rPr lang="es-ES"/>
              <a:t>Pueden comenzar con una fase de planificación y diseño más tradicional y luego moverse hacia un enfoque ágil durante la implementación y las pruebas.</a:t>
            </a:r>
            <a:endParaRPr/>
          </a:p>
          <a:p>
            <a:pPr indent="-266700" lvl="0" marL="266700" rtl="0" algn="l">
              <a:lnSpc>
                <a:spcPct val="100000"/>
              </a:lnSpc>
              <a:spcBef>
                <a:spcPts val="1200"/>
              </a:spcBef>
              <a:spcAft>
                <a:spcPts val="0"/>
              </a:spcAft>
              <a:buClr>
                <a:schemeClr val="dk1"/>
              </a:buClr>
              <a:buSzPts val="1200"/>
              <a:buChar char="❑"/>
            </a:pPr>
            <a:r>
              <a:rPr lang="es-ES"/>
              <a:t>Aunque mantienen la importancia de la documentación, tienden a ser menos rígidas que las metodologías tradicionales.</a:t>
            </a:r>
            <a:endParaRPr/>
          </a:p>
          <a:p>
            <a:pPr indent="-266700" lvl="0" marL="266700" rtl="0" algn="l">
              <a:lnSpc>
                <a:spcPct val="100000"/>
              </a:lnSpc>
              <a:spcBef>
                <a:spcPts val="1200"/>
              </a:spcBef>
              <a:spcAft>
                <a:spcPts val="0"/>
              </a:spcAft>
              <a:buClr>
                <a:schemeClr val="dk1"/>
              </a:buClr>
              <a:buSzPts val="1200"/>
              <a:buChar char="❑"/>
            </a:pPr>
            <a:r>
              <a:rPr lang="es-ES"/>
              <a:t>El equipo elige y combina las prácticas que mejor se ajustan a las necesidades y contextos particulares del proyecto.</a:t>
            </a:r>
            <a:endParaRPr/>
          </a:p>
          <a:p>
            <a:pPr indent="-266700" lvl="0" marL="266700" rtl="0" algn="l">
              <a:lnSpc>
                <a:spcPct val="100000"/>
              </a:lnSpc>
              <a:spcBef>
                <a:spcPts val="1200"/>
              </a:spcBef>
              <a:spcAft>
                <a:spcPts val="0"/>
              </a:spcAft>
              <a:buClr>
                <a:schemeClr val="dk1"/>
              </a:buClr>
              <a:buSzPts val="1200"/>
              <a:buChar char="❑"/>
            </a:pPr>
            <a:r>
              <a:rPr lang="es-ES"/>
              <a:t>Incluyen iteraciones, pero con revisiones y controles más formales en ciertas etapas.</a:t>
            </a:r>
            <a:endParaRPr/>
          </a:p>
        </p:txBody>
      </p:sp>
      <p:pic>
        <p:nvPicPr>
          <p:cNvPr id="258" name="Google Shape;258;p24"/>
          <p:cNvPicPr preferRelativeResize="0"/>
          <p:nvPr>
            <p:ph idx="2" type="pic"/>
          </p:nvPr>
        </p:nvPicPr>
        <p:blipFill rotWithShape="1">
          <a:blip r:embed="rId3">
            <a:alphaModFix/>
          </a:blip>
          <a:srcRect b="0" l="4034" r="4035" t="0"/>
          <a:stretch/>
        </p:blipFill>
        <p:spPr>
          <a:xfrm>
            <a:off x="5095702" y="1296784"/>
            <a:ext cx="3437406" cy="37386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¿EN QUÉ ESCENARIOS UTILIZARLAS?</a:t>
            </a:r>
            <a:endParaRPr/>
          </a:p>
        </p:txBody>
      </p:sp>
      <p:pic>
        <p:nvPicPr>
          <p:cNvPr id="265" name="Google Shape;265;p25"/>
          <p:cNvPicPr preferRelativeResize="0"/>
          <p:nvPr>
            <p:ph idx="2" type="pic"/>
          </p:nvPr>
        </p:nvPicPr>
        <p:blipFill rotWithShape="1">
          <a:blip r:embed="rId3">
            <a:alphaModFix/>
          </a:blip>
          <a:srcRect b="0" l="24158" r="24158" t="0"/>
          <a:stretch/>
        </p:blipFill>
        <p:spPr>
          <a:xfrm>
            <a:off x="5054138" y="1246908"/>
            <a:ext cx="3475621" cy="3780247"/>
          </a:xfrm>
          <a:prstGeom prst="rect">
            <a:avLst/>
          </a:prstGeom>
          <a:noFill/>
          <a:ln>
            <a:noFill/>
          </a:ln>
        </p:spPr>
      </p:pic>
      <p:sp>
        <p:nvSpPr>
          <p:cNvPr id="266" name="Google Shape;266;p2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En proyectos donde hay una combinación de partes bien definidas y otras que requieren un enfoque más flexible.</a:t>
            </a:r>
            <a:endParaRPr/>
          </a:p>
          <a:p>
            <a:pPr indent="-266700" lvl="0" marL="266700" rtl="0" algn="l">
              <a:lnSpc>
                <a:spcPct val="100000"/>
              </a:lnSpc>
              <a:spcBef>
                <a:spcPts val="1200"/>
              </a:spcBef>
              <a:spcAft>
                <a:spcPts val="0"/>
              </a:spcAft>
              <a:buClr>
                <a:schemeClr val="dk1"/>
              </a:buClr>
              <a:buSzPts val="1200"/>
              <a:buChar char="❑"/>
            </a:pPr>
            <a:r>
              <a:rPr lang="es-ES"/>
              <a:t>Si una organización está en proceso de adoptar prácticas ágiles, pero aún necesita mantener algunos elementos de control y estructura tradicional.</a:t>
            </a:r>
            <a:endParaRPr/>
          </a:p>
          <a:p>
            <a:pPr indent="-266700" lvl="0" marL="266700" rtl="0" algn="l">
              <a:lnSpc>
                <a:spcPct val="100000"/>
              </a:lnSpc>
              <a:spcBef>
                <a:spcPts val="1200"/>
              </a:spcBef>
              <a:spcAft>
                <a:spcPts val="0"/>
              </a:spcAft>
              <a:buClr>
                <a:schemeClr val="dk1"/>
              </a:buClr>
              <a:buSzPts val="1200"/>
              <a:buChar char="❑"/>
            </a:pPr>
            <a:r>
              <a:rPr lang="es-ES"/>
              <a:t>Cuando hay necesidad de cumplir con regulaciones específicas y al mismo tiempo, fomentar la innovación y la adaptabilidad.</a:t>
            </a:r>
            <a:endParaRPr/>
          </a:p>
          <a:p>
            <a:pPr indent="-266700" lvl="0" marL="266700" rtl="0" algn="l">
              <a:lnSpc>
                <a:spcPct val="100000"/>
              </a:lnSpc>
              <a:spcBef>
                <a:spcPts val="1200"/>
              </a:spcBef>
              <a:spcAft>
                <a:spcPts val="0"/>
              </a:spcAft>
              <a:buClr>
                <a:schemeClr val="dk1"/>
              </a:buClr>
              <a:buSzPts val="1200"/>
              <a:buChar char="❑"/>
            </a:pPr>
            <a:r>
              <a:rPr lang="es-ES"/>
              <a:t>En situaciones donde algunos miembros del equipo tienen experiencia en ágil mientras que otros están más acostumbrados a enfoques tradicionales.</a:t>
            </a:r>
            <a:endParaRPr/>
          </a:p>
        </p:txBody>
      </p:sp>
      <p:sp>
        <p:nvSpPr>
          <p:cNvPr id="267" name="Google Shape;267;p2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6"/>
          <p:cNvPicPr preferRelativeResize="0"/>
          <p:nvPr>
            <p:ph idx="2" type="pic"/>
          </p:nvPr>
        </p:nvPicPr>
        <p:blipFill rotWithShape="1">
          <a:blip r:embed="rId3">
            <a:alphaModFix/>
          </a:blip>
          <a:srcRect b="379" l="0" r="0" t="379"/>
          <a:stretch/>
        </p:blipFill>
        <p:spPr>
          <a:xfrm>
            <a:off x="1165651" y="3093097"/>
            <a:ext cx="6812698" cy="1987188"/>
          </a:xfrm>
          <a:prstGeom prst="rect">
            <a:avLst/>
          </a:prstGeom>
          <a:noFill/>
          <a:ln>
            <a:noFill/>
          </a:ln>
        </p:spPr>
      </p:pic>
      <p:sp>
        <p:nvSpPr>
          <p:cNvPr id="274" name="Google Shape;274;p26"/>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HÍBRIDAS [1/4]</a:t>
            </a:r>
            <a:endParaRPr/>
          </a:p>
        </p:txBody>
      </p:sp>
      <p:sp>
        <p:nvSpPr>
          <p:cNvPr id="275" name="Google Shape;275;p26"/>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MODELO ÁGIL EN CASCADA (AGILE WATERFALL MODEL)</a:t>
            </a:r>
            <a:endParaRPr/>
          </a:p>
          <a:p>
            <a:pPr indent="-266700" lvl="0" marL="266700" rtl="0" algn="l">
              <a:lnSpc>
                <a:spcPct val="90000"/>
              </a:lnSpc>
              <a:spcBef>
                <a:spcPts val="600"/>
              </a:spcBef>
              <a:spcAft>
                <a:spcPts val="0"/>
              </a:spcAft>
              <a:buClr>
                <a:schemeClr val="dk1"/>
              </a:buClr>
              <a:buSzPts val="1200"/>
              <a:buChar char="❑"/>
            </a:pPr>
            <a:r>
              <a:rPr lang="es-ES"/>
              <a:t>Combina las fases de planificación y diseño del Modelo Cascada con iteraciones ágiles para el desarrollo y las pruebas.</a:t>
            </a:r>
            <a:endParaRPr/>
          </a:p>
          <a:p>
            <a:pPr indent="-266700" lvl="0" marL="266700" rtl="0" algn="l">
              <a:lnSpc>
                <a:spcPct val="90000"/>
              </a:lnSpc>
              <a:spcBef>
                <a:spcPts val="600"/>
              </a:spcBef>
              <a:spcAft>
                <a:spcPts val="0"/>
              </a:spcAft>
              <a:buClr>
                <a:schemeClr val="dk1"/>
              </a:buClr>
              <a:buSzPts val="1200"/>
              <a:buChar char="❑"/>
            </a:pPr>
            <a:r>
              <a:rPr lang="es-ES"/>
              <a:t>Permite cambios y adaptación durante las etapas de implementación.</a:t>
            </a:r>
            <a:endParaRPr/>
          </a:p>
          <a:p>
            <a:pPr indent="-266700" lvl="0" marL="266700" rtl="0" algn="l">
              <a:lnSpc>
                <a:spcPct val="90000"/>
              </a:lnSpc>
              <a:spcBef>
                <a:spcPts val="600"/>
              </a:spcBef>
              <a:spcAft>
                <a:spcPts val="0"/>
              </a:spcAft>
              <a:buClr>
                <a:schemeClr val="dk1"/>
              </a:buClr>
              <a:buSzPts val="1200"/>
              <a:buChar char="❑"/>
            </a:pPr>
            <a:r>
              <a:rPr lang="es-ES"/>
              <a:t>Ideal para proyectos que necesitan una estructura clara en las primeras etapas, pero también requieren adaptabilidad en el desarrollo.</a:t>
            </a:r>
            <a:endParaRPr/>
          </a:p>
        </p:txBody>
      </p:sp>
      <p:sp>
        <p:nvSpPr>
          <p:cNvPr id="276" name="Google Shape;276;p2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HÍBRIDAS [1/4]</a:t>
            </a:r>
            <a:endParaRPr/>
          </a:p>
        </p:txBody>
      </p:sp>
      <p:pic>
        <p:nvPicPr>
          <p:cNvPr id="283" name="Google Shape;283;p27"/>
          <p:cNvPicPr preferRelativeResize="0"/>
          <p:nvPr>
            <p:ph idx="2" type="pic"/>
          </p:nvPr>
        </p:nvPicPr>
        <p:blipFill rotWithShape="1">
          <a:blip r:embed="rId3">
            <a:alphaModFix/>
          </a:blip>
          <a:srcRect b="0" l="19" r="19" t="0"/>
          <a:stretch/>
        </p:blipFill>
        <p:spPr>
          <a:xfrm>
            <a:off x="1132400" y="3156825"/>
            <a:ext cx="6879200" cy="2006586"/>
          </a:xfrm>
          <a:prstGeom prst="rect">
            <a:avLst/>
          </a:prstGeom>
          <a:noFill/>
          <a:ln>
            <a:noFill/>
          </a:ln>
        </p:spPr>
      </p:pic>
      <p:sp>
        <p:nvSpPr>
          <p:cNvPr id="284" name="Google Shape;284;p27"/>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SAFE (SCALED AGILE FRAMEWORK)</a:t>
            </a:r>
            <a:endParaRPr/>
          </a:p>
          <a:p>
            <a:pPr indent="-266700" lvl="0" marL="266700" rtl="0" algn="l">
              <a:lnSpc>
                <a:spcPct val="90000"/>
              </a:lnSpc>
              <a:spcBef>
                <a:spcPts val="600"/>
              </a:spcBef>
              <a:spcAft>
                <a:spcPts val="0"/>
              </a:spcAft>
              <a:buClr>
                <a:schemeClr val="dk1"/>
              </a:buClr>
              <a:buSzPts val="1200"/>
              <a:buChar char="❑"/>
            </a:pPr>
            <a:r>
              <a:rPr lang="es-ES"/>
              <a:t>Ofrece una guía para escalar prácticas ágiles en grandes organizaciones.</a:t>
            </a:r>
            <a:endParaRPr/>
          </a:p>
          <a:p>
            <a:pPr indent="-266700" lvl="0" marL="266700" rtl="0" algn="l">
              <a:lnSpc>
                <a:spcPct val="90000"/>
              </a:lnSpc>
              <a:spcBef>
                <a:spcPts val="600"/>
              </a:spcBef>
              <a:spcAft>
                <a:spcPts val="0"/>
              </a:spcAft>
              <a:buClr>
                <a:schemeClr val="dk1"/>
              </a:buClr>
              <a:buSzPts val="1200"/>
              <a:buChar char="❑"/>
            </a:pPr>
            <a:r>
              <a:rPr lang="es-ES"/>
              <a:t>Divide la organización en niveles, incluyendo el Equipo, el Programa y el Portafolio, con prácticas específicas para cada uno.</a:t>
            </a:r>
            <a:endParaRPr/>
          </a:p>
          <a:p>
            <a:pPr indent="-266700" lvl="0" marL="266700" rtl="0" algn="l">
              <a:lnSpc>
                <a:spcPct val="90000"/>
              </a:lnSpc>
              <a:spcBef>
                <a:spcPts val="600"/>
              </a:spcBef>
              <a:spcAft>
                <a:spcPts val="0"/>
              </a:spcAft>
              <a:buClr>
                <a:schemeClr val="dk1"/>
              </a:buClr>
              <a:buSzPts val="1200"/>
              <a:buChar char="❑"/>
            </a:pPr>
            <a:r>
              <a:rPr lang="es-ES"/>
              <a:t>Facilita la coordinación y alineación entre diferentes equipos ágiles.</a:t>
            </a:r>
            <a:endParaRPr/>
          </a:p>
          <a:p>
            <a:pPr indent="-266700" lvl="0" marL="266700" rtl="0" algn="l">
              <a:lnSpc>
                <a:spcPct val="90000"/>
              </a:lnSpc>
              <a:spcBef>
                <a:spcPts val="600"/>
              </a:spcBef>
              <a:spcAft>
                <a:spcPts val="0"/>
              </a:spcAft>
              <a:buClr>
                <a:schemeClr val="dk1"/>
              </a:buClr>
              <a:buSzPts val="1200"/>
              <a:buChar char="❑"/>
            </a:pPr>
            <a:r>
              <a:rPr lang="es-ES"/>
              <a:t>Es especialmente útil en grandes organizaciones que buscan implementar prácticas ágiles manteniendo una estructura y gobernanza a nivel empresarial.</a:t>
            </a:r>
            <a:endParaRPr/>
          </a:p>
        </p:txBody>
      </p:sp>
      <p:sp>
        <p:nvSpPr>
          <p:cNvPr id="285" name="Google Shape;285;p2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8"/>
          <p:cNvPicPr preferRelativeResize="0"/>
          <p:nvPr>
            <p:ph idx="2" type="pic"/>
          </p:nvPr>
        </p:nvPicPr>
        <p:blipFill rotWithShape="1">
          <a:blip r:embed="rId3">
            <a:alphaModFix/>
          </a:blip>
          <a:srcRect b="0" l="19" r="19" t="0"/>
          <a:stretch/>
        </p:blipFill>
        <p:spPr>
          <a:xfrm>
            <a:off x="1335123" y="3186833"/>
            <a:ext cx="6473753" cy="1888322"/>
          </a:xfrm>
          <a:prstGeom prst="rect">
            <a:avLst/>
          </a:prstGeom>
          <a:noFill/>
          <a:ln>
            <a:noFill/>
          </a:ln>
        </p:spPr>
      </p:pic>
      <p:sp>
        <p:nvSpPr>
          <p:cNvPr id="292" name="Google Shape;292;p2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HÍBRIDAS [1/4]</a:t>
            </a:r>
            <a:endParaRPr/>
          </a:p>
        </p:txBody>
      </p:sp>
      <p:sp>
        <p:nvSpPr>
          <p:cNvPr id="293" name="Google Shape;293;p2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LESS (LARGE-SCALE SCRUM)</a:t>
            </a:r>
            <a:endParaRPr/>
          </a:p>
          <a:p>
            <a:pPr indent="-266700" lvl="0" marL="266700" rtl="0" algn="l">
              <a:lnSpc>
                <a:spcPct val="90000"/>
              </a:lnSpc>
              <a:spcBef>
                <a:spcPts val="600"/>
              </a:spcBef>
              <a:spcAft>
                <a:spcPts val="0"/>
              </a:spcAft>
              <a:buClr>
                <a:schemeClr val="dk1"/>
              </a:buClr>
              <a:buSzPts val="1200"/>
              <a:buChar char="❑"/>
            </a:pPr>
            <a:r>
              <a:rPr lang="es-ES"/>
              <a:t>Extiende las prácticas de Scrum a múltiples equipos trabajando en un mismo producto.</a:t>
            </a:r>
            <a:endParaRPr/>
          </a:p>
          <a:p>
            <a:pPr indent="-266700" lvl="0" marL="266700" rtl="0" algn="l">
              <a:lnSpc>
                <a:spcPct val="90000"/>
              </a:lnSpc>
              <a:spcBef>
                <a:spcPts val="600"/>
              </a:spcBef>
              <a:spcAft>
                <a:spcPts val="0"/>
              </a:spcAft>
              <a:buClr>
                <a:schemeClr val="dk1"/>
              </a:buClr>
              <a:buSzPts val="1200"/>
              <a:buChar char="❑"/>
            </a:pPr>
            <a:r>
              <a:rPr lang="es-ES"/>
              <a:t>Mantiene muchos de los principios de Scrum, como la inspección y adaptación, pero a una escala más grande.</a:t>
            </a:r>
            <a:endParaRPr/>
          </a:p>
          <a:p>
            <a:pPr indent="-266700" lvl="0" marL="266700" rtl="0" algn="l">
              <a:lnSpc>
                <a:spcPct val="90000"/>
              </a:lnSpc>
              <a:spcBef>
                <a:spcPts val="600"/>
              </a:spcBef>
              <a:spcAft>
                <a:spcPts val="0"/>
              </a:spcAft>
              <a:buClr>
                <a:schemeClr val="dk1"/>
              </a:buClr>
              <a:buSzPts val="1200"/>
              <a:buChar char="❑"/>
            </a:pPr>
            <a:r>
              <a:rPr lang="es-ES"/>
              <a:t>Adecuado para organizaciones grandes que quieren aplicar Scrum a nivel de producto, manteniendo la simplicidad y la agilidad.</a:t>
            </a:r>
            <a:endParaRPr/>
          </a:p>
        </p:txBody>
      </p:sp>
      <p:sp>
        <p:nvSpPr>
          <p:cNvPr id="294" name="Google Shape;294;p2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9"/>
          <p:cNvPicPr preferRelativeResize="0"/>
          <p:nvPr>
            <p:ph idx="2" type="pic"/>
          </p:nvPr>
        </p:nvPicPr>
        <p:blipFill rotWithShape="1">
          <a:blip r:embed="rId3">
            <a:alphaModFix/>
          </a:blip>
          <a:srcRect b="0" l="19" r="19" t="0"/>
          <a:stretch/>
        </p:blipFill>
        <p:spPr>
          <a:xfrm>
            <a:off x="1339280" y="3191682"/>
            <a:ext cx="6465440" cy="1885897"/>
          </a:xfrm>
          <a:prstGeom prst="rect">
            <a:avLst/>
          </a:prstGeom>
          <a:noFill/>
          <a:ln>
            <a:noFill/>
          </a:ln>
        </p:spPr>
      </p:pic>
      <p:sp>
        <p:nvSpPr>
          <p:cNvPr id="301" name="Google Shape;301;p2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HÍBRIDAS [1/4]</a:t>
            </a:r>
            <a:endParaRPr/>
          </a:p>
        </p:txBody>
      </p:sp>
      <p:sp>
        <p:nvSpPr>
          <p:cNvPr id="302" name="Google Shape;302;p2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SCRUMBAN</a:t>
            </a:r>
            <a:endParaRPr/>
          </a:p>
          <a:p>
            <a:pPr indent="-266700" lvl="0" marL="266700" rtl="0" algn="l">
              <a:lnSpc>
                <a:spcPct val="90000"/>
              </a:lnSpc>
              <a:spcBef>
                <a:spcPts val="600"/>
              </a:spcBef>
              <a:spcAft>
                <a:spcPts val="0"/>
              </a:spcAft>
              <a:buClr>
                <a:schemeClr val="dk1"/>
              </a:buClr>
              <a:buSzPts val="1200"/>
              <a:buChar char="❑"/>
            </a:pPr>
            <a:r>
              <a:rPr lang="es-ES"/>
              <a:t>Integra las iteraciones y roles de Scrum con la visualización y flujo continuo de Kanban.</a:t>
            </a:r>
            <a:endParaRPr/>
          </a:p>
          <a:p>
            <a:pPr indent="-266700" lvl="0" marL="266700" rtl="0" algn="l">
              <a:lnSpc>
                <a:spcPct val="90000"/>
              </a:lnSpc>
              <a:spcBef>
                <a:spcPts val="600"/>
              </a:spcBef>
              <a:spcAft>
                <a:spcPts val="0"/>
              </a:spcAft>
              <a:buClr>
                <a:schemeClr val="dk1"/>
              </a:buClr>
              <a:buSzPts val="1200"/>
              <a:buChar char="❑"/>
            </a:pPr>
            <a:r>
              <a:rPr lang="es-ES"/>
              <a:t>Permite una mayor adaptabilidad que Scrum y una mayor estructura que Kanban.</a:t>
            </a:r>
            <a:endParaRPr/>
          </a:p>
          <a:p>
            <a:pPr indent="-266700" lvl="0" marL="266700" rtl="0" algn="l">
              <a:lnSpc>
                <a:spcPct val="90000"/>
              </a:lnSpc>
              <a:spcBef>
                <a:spcPts val="600"/>
              </a:spcBef>
              <a:spcAft>
                <a:spcPts val="0"/>
              </a:spcAft>
              <a:buClr>
                <a:schemeClr val="dk1"/>
              </a:buClr>
              <a:buSzPts val="1200"/>
              <a:buChar char="❑"/>
            </a:pPr>
            <a:r>
              <a:rPr lang="es-ES"/>
              <a:t>Es ideal para equipos que necesitan adaptarse a cambios frecuentes sin perder la estructura y ritmo que proporciona Scrum.</a:t>
            </a:r>
            <a:endParaRPr/>
          </a:p>
        </p:txBody>
      </p:sp>
      <p:sp>
        <p:nvSpPr>
          <p:cNvPr id="303" name="Google Shape;303;p2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7" name="Google Shape;77;p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METODOLOGÍAS TRADICIONALES</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
        <p:nvSpPr>
          <p:cNvPr id="310" name="Google Shape;310;p30"/>
          <p:cNvSpPr/>
          <p:nvPr/>
        </p:nvSpPr>
        <p:spPr>
          <a:xfrm>
            <a:off x="559267" y="644586"/>
            <a:ext cx="2738570" cy="369332"/>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Gestión de Clínica</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706581" y="1185208"/>
            <a:ext cx="7905403" cy="3939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1: </a:t>
            </a:r>
            <a:r>
              <a:rPr b="1" i="0" lang="es-ES" sz="1600" u="sng" cap="none" strike="noStrike">
                <a:solidFill>
                  <a:schemeClr val="dk1"/>
                </a:solidFill>
                <a:latin typeface="Calibri"/>
                <a:ea typeface="Calibri"/>
                <a:cs typeface="Calibri"/>
                <a:sym typeface="Calibri"/>
              </a:rPr>
              <a:t>REQUERIMIENTOS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Identificación de las necesidades de médicos, enfermeras, administradores y pacientes.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Documentación de los requerimientos, como programación de citas, historial médico, facturación, etc.</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Cumplimiento con regulaciones y estándares médicos.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2: </a:t>
            </a:r>
            <a:r>
              <a:rPr b="1" i="0" lang="es-ES" sz="1600" u="sng" cap="none" strike="noStrike">
                <a:solidFill>
                  <a:schemeClr val="dk1"/>
                </a:solidFill>
                <a:latin typeface="Calibri"/>
                <a:ea typeface="Calibri"/>
                <a:cs typeface="Calibri"/>
                <a:sym typeface="Calibri"/>
              </a:rPr>
              <a:t>DISEÑO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de la arquitectura del sistema.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Diseño de la base de datos, la interfaz de usuario y las integraciones con otros sistemas.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Consideración de la seguridad y privacidad en línea con las regulaciones médicas.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3: </a:t>
            </a:r>
            <a:r>
              <a:rPr b="1" i="0" lang="es-ES" sz="1600" u="sng" cap="none" strike="noStrike">
                <a:solidFill>
                  <a:schemeClr val="dk1"/>
                </a:solidFill>
                <a:latin typeface="Calibri"/>
                <a:ea typeface="Calibri"/>
                <a:cs typeface="Calibri"/>
                <a:sym typeface="Calibri"/>
              </a:rPr>
              <a:t>IMPLEMENTACIÓN (ÁGIL)</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Dividir el desarrollo en sprints o iteraciones, seleccionando funcionalidades específicas para cada uno.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Codificación, pruebas y revisión en cada sprint, con posibilidad de ajustes y cambios.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Comunicación constante con los stakeholders para obtener retroalimentación y hacer ajustes.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HÍBRIDAS</a:t>
            </a:r>
            <a:endParaRPr/>
          </a:p>
        </p:txBody>
      </p:sp>
      <p:sp>
        <p:nvSpPr>
          <p:cNvPr id="318" name="Google Shape;318;p31"/>
          <p:cNvSpPr/>
          <p:nvPr/>
        </p:nvSpPr>
        <p:spPr>
          <a:xfrm>
            <a:off x="559267" y="848598"/>
            <a:ext cx="2738570" cy="369332"/>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Ejemplo: Gestión de Clínica</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a:off x="706581" y="1417964"/>
            <a:ext cx="7905403" cy="23852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4: </a:t>
            </a:r>
            <a:r>
              <a:rPr b="1" i="0" lang="es-ES" sz="1600" u="sng" cap="none" strike="noStrike">
                <a:solidFill>
                  <a:schemeClr val="dk1"/>
                </a:solidFill>
                <a:latin typeface="Calibri"/>
                <a:ea typeface="Calibri"/>
                <a:cs typeface="Calibri"/>
                <a:sym typeface="Calibri"/>
              </a:rPr>
              <a:t>VERIFICACIÓN (PRUEBAS)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Pruebas exhaustivas para asegurar el cumplimiento de los requerimientos y regulaciones.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Pruebas de aceptación con usuarios reales.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Auditoría de seguridad y cumplimiento.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Fase 5: </a:t>
            </a:r>
            <a:r>
              <a:rPr b="1" i="0" lang="es-ES" sz="1600" u="sng" cap="none" strike="noStrike">
                <a:solidFill>
                  <a:schemeClr val="dk1"/>
                </a:solidFill>
                <a:latin typeface="Calibri"/>
                <a:ea typeface="Calibri"/>
                <a:cs typeface="Calibri"/>
                <a:sym typeface="Calibri"/>
              </a:rPr>
              <a:t>DESPLIEGUE Y MANTENIMIENTO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Despliegue del sistema en el entorno de producción.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Soporte continuo y actualizaciones basadas en la retroalimentación y los cambios en las regulaciones.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p:nvPr>
            <p:ph idx="2" type="pic"/>
          </p:nvPr>
        </p:nvSpPr>
        <p:spPr>
          <a:xfrm>
            <a:off x="468313" y="1175705"/>
            <a:ext cx="8207375" cy="4096800"/>
          </a:xfrm>
          <a:prstGeom prst="rect">
            <a:avLst/>
          </a:prstGeom>
          <a:noFill/>
          <a:ln>
            <a:noFill/>
          </a:ln>
        </p:spPr>
      </p:sp>
      <p:sp>
        <p:nvSpPr>
          <p:cNvPr id="326" name="Google Shape;326;p32"/>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COMPARATIVO ENTRE ENFOQUES REPRESENTATIVOS</a:t>
            </a:r>
            <a:endParaRPr/>
          </a:p>
        </p:txBody>
      </p:sp>
      <p:graphicFrame>
        <p:nvGraphicFramePr>
          <p:cNvPr id="327" name="Google Shape;327;p32"/>
          <p:cNvGraphicFramePr/>
          <p:nvPr/>
        </p:nvGraphicFramePr>
        <p:xfrm>
          <a:off x="468312" y="1192463"/>
          <a:ext cx="3000000" cy="3000000"/>
        </p:xfrm>
        <a:graphic>
          <a:graphicData uri="http://schemas.openxmlformats.org/drawingml/2006/table">
            <a:tbl>
              <a:tblPr bandRow="1" firstCol="1" firstRow="1">
                <a:noFill/>
                <a:tableStyleId>{774C0D89-FF57-4E68-94F3-3CA51C43876D}</a:tableStyleId>
              </a:tblPr>
              <a:tblGrid>
                <a:gridCol w="2241300"/>
                <a:gridCol w="1993125"/>
                <a:gridCol w="1724025"/>
                <a:gridCol w="2248925"/>
              </a:tblGrid>
              <a:tr h="366125">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t>Perspectiva</a:t>
                      </a:r>
                      <a:endParaRPr sz="16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t>Modelo Cascada</a:t>
                      </a:r>
                      <a:endParaRPr sz="16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t>SCRUM (Ágil)</a:t>
                      </a:r>
                      <a:endParaRPr sz="16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t>Modelo Ágil en Cascada</a:t>
                      </a:r>
                      <a:endParaRPr sz="16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Enfoque</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Secuencial</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Iterativo e Incremental</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Híbrido</a:t>
                      </a:r>
                      <a:endParaRPr sz="1400" u="none" cap="none" strike="noStrike">
                        <a:latin typeface="Calibri"/>
                        <a:ea typeface="Calibri"/>
                        <a:cs typeface="Calibri"/>
                        <a:sym typeface="Calibri"/>
                      </a:endParaRPr>
                    </a:p>
                  </a:txBody>
                  <a:tcPr marT="5375" marB="5375" marR="5375" marL="5375" anchor="ctr"/>
                </a:tc>
              </a:tr>
              <a:tr h="2370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Flexibilidad</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Baja</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Alta</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Moderada</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Cambios en Requerimientos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Difíciles de gestionar</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Fáciles de gestionar</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Posibles en etapas ágiles</a:t>
                      </a:r>
                      <a:endParaRPr sz="1400" u="none" cap="none" strike="noStrike">
                        <a:latin typeface="Calibri"/>
                        <a:ea typeface="Calibri"/>
                        <a:cs typeface="Calibri"/>
                        <a:sym typeface="Calibri"/>
                      </a:endParaRPr>
                    </a:p>
                  </a:txBody>
                  <a:tcPr marT="5375" marB="5375" marR="5375" marL="5375" anchor="ctr"/>
                </a:tc>
              </a:tr>
              <a:tr h="462650">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Comunicación con Stakeholders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Puntuales en fases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Constante</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Combinación de ambos</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Fases/Iteraciones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Fases fijas y lineales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Sprints/Iteraciones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Fases con iteraciones</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Pruebas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Principalmente al final</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Continuas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Combinación de ambos</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Entrega</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Al final del proyecto</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Entregas regulares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Entrega final con revisiones</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Riesgo de Desviación</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Mayor</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Menor</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Moderado</a:t>
                      </a:r>
                      <a:endParaRPr sz="1400" u="none" cap="none" strike="noStrike">
                        <a:latin typeface="Calibri"/>
                        <a:ea typeface="Calibri"/>
                        <a:cs typeface="Calibri"/>
                        <a:sym typeface="Calibri"/>
                      </a:endParaRPr>
                    </a:p>
                  </a:txBody>
                  <a:tcPr marT="5375" marB="5375" marR="5375" marL="5375" anchor="ctr"/>
                </a:tc>
              </a:tr>
              <a:tr h="462650">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Mejor para</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Proyectos bien definidos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Proyectos cambiantes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Proyectos con necesidades mixtas</a:t>
                      </a:r>
                      <a:endParaRPr sz="1400" u="none" cap="none" strike="noStrike">
                        <a:latin typeface="Calibri"/>
                        <a:ea typeface="Calibri"/>
                        <a:cs typeface="Calibri"/>
                        <a:sym typeface="Calibri"/>
                      </a:endParaRPr>
                    </a:p>
                  </a:txBody>
                  <a:tcPr marT="5375" marB="5375" marR="5375" marL="5375" anchor="ctr"/>
                </a:tc>
              </a:tr>
              <a:tr h="366125">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Integración de Regulaciones</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Estructurada</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Adaptable</a:t>
                      </a:r>
                      <a:endParaRPr sz="1400" u="none" cap="none" strike="noStrike">
                        <a:latin typeface="Calibri"/>
                        <a:ea typeface="Calibri"/>
                        <a:cs typeface="Calibri"/>
                        <a:sym typeface="Calibri"/>
                      </a:endParaRPr>
                    </a:p>
                  </a:txBody>
                  <a:tcPr marT="5375" marB="5375" marR="5375" marL="537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s-ES" sz="1400" u="none" cap="none" strike="noStrike"/>
                        <a:t>Combinación de ambos</a:t>
                      </a:r>
                      <a:endParaRPr sz="1400" u="none" cap="none" strike="noStrike">
                        <a:latin typeface="Calibri"/>
                        <a:ea typeface="Calibri"/>
                        <a:cs typeface="Calibri"/>
                        <a:sym typeface="Calibri"/>
                      </a:endParaRPr>
                    </a:p>
                  </a:txBody>
                  <a:tcPr marT="5375" marB="5375" marR="5375" marL="5375" anchor="ctr"/>
                </a:tc>
              </a:tr>
            </a:tbl>
          </a:graphicData>
        </a:graphic>
      </p:graphicFrame>
      <p:sp>
        <p:nvSpPr>
          <p:cNvPr id="328" name="Google Shape;328;p3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5" name="Google Shape;335;p33"/>
          <p:cNvSpPr/>
          <p:nvPr/>
        </p:nvSpPr>
        <p:spPr>
          <a:xfrm>
            <a:off x="969754" y="868164"/>
            <a:ext cx="7472910" cy="42780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Mientras que las metodologías ágiles como SCRUM ofrecen flexibilidad y adaptación continua, el Modelo Cascada brinda una estructura clara y definida.</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Proyectos bien definidos y altamente regulados pueden beneficiarse de un enfoque en Cascada, mientras que los entornos cambiantes pueden requerir un enfoque ágil. </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En los enfoques ágiles, la comunicación constante con los stakeholders y la colaboración entre los miembros del equipo son fundamentales; en cambio, los enfoques tradicionales pueden tener puntos de comunicación más estructurados y puntuales.</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Cada metodología presenta sus propios riesgos y desafíos, desde la resistencia a los cambios en el Modelo Cascada hasta la posibilidad de desviación de los objetivos en los métodos ágiles. La gestión adecuada de estos riesgos es crucial para el éxito del proyecto, independientemente de la metodología elegida.</a:t>
            </a:r>
            <a:endParaRPr b="0" i="0" sz="1400" u="none" cap="none" strike="noStrike">
              <a:solidFill>
                <a:srgbClr val="000000"/>
              </a:solidFill>
              <a:latin typeface="Arial"/>
              <a:ea typeface="Arial"/>
              <a:cs typeface="Arial"/>
              <a:sym typeface="Arial"/>
            </a:endParaRPr>
          </a:p>
        </p:txBody>
      </p:sp>
      <p:sp>
        <p:nvSpPr>
          <p:cNvPr id="336" name="Google Shape;336;p3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700"/>
              <a:buFont typeface="Calibri"/>
              <a:buNone/>
            </a:pPr>
            <a:r>
              <a:rPr b="0" i="0" lang="es-ES" sz="1700" u="none" cap="none" strike="noStrike">
                <a:solidFill>
                  <a:schemeClr val="lt1"/>
                </a:solidFill>
                <a:latin typeface="Calibri"/>
                <a:ea typeface="Calibri"/>
                <a:cs typeface="Calibri"/>
                <a:sym typeface="Calibri"/>
              </a:rPr>
              <a:t>/ CONCLUSIONES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nvSpPr>
        <p:spPr>
          <a:xfrm>
            <a:off x="398994" y="724844"/>
            <a:ext cx="8478676" cy="4868088"/>
          </a:xfrm>
          <a:prstGeom prst="rect">
            <a:avLst/>
          </a:prstGeom>
          <a:noFill/>
          <a:ln>
            <a:noFill/>
          </a:ln>
        </p:spPr>
        <p:txBody>
          <a:bodyPr anchorCtr="0" anchor="t" bIns="91425" lIns="91425" spcFirstLastPara="1" rIns="91425" wrap="square" tIns="91425">
            <a:noAutofit/>
          </a:bodyPr>
          <a:lstStyle/>
          <a:p>
            <a:pPr indent="-198436" lvl="0" marL="554037"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Royce, W. W. (1970). Managing the Development of Large Software Systems. Proceedings of IEEE WESCON, 1-9.</a:t>
            </a:r>
            <a:endParaRPr b="0" i="0" sz="1600" u="none" cap="none" strike="noStrike">
              <a:solidFill>
                <a:schemeClr val="dk1"/>
              </a:solidFill>
              <a:latin typeface="Calibri"/>
              <a:ea typeface="Calibri"/>
              <a:cs typeface="Calibri"/>
              <a:sym typeface="Calibri"/>
            </a:endParaRPr>
          </a:p>
          <a:p>
            <a:pPr indent="-96836" lvl="0" marL="5540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98437" lvl="0" marL="5540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Schwaber, K., &amp; Sutherland, J. (2020). The Scrum Guide. Scrum.org.</a:t>
            </a:r>
            <a:endParaRPr b="0" i="0" sz="1400" u="none" cap="none" strike="noStrike">
              <a:solidFill>
                <a:srgbClr val="000000"/>
              </a:solidFill>
              <a:latin typeface="Arial"/>
              <a:ea typeface="Arial"/>
              <a:cs typeface="Arial"/>
              <a:sym typeface="Arial"/>
            </a:endParaRPr>
          </a:p>
          <a:p>
            <a:pPr indent="-198437" lvl="0" marL="554038" marR="0" rtl="0" algn="l">
              <a:lnSpc>
                <a:spcPct val="100000"/>
              </a:lnSpc>
              <a:spcBef>
                <a:spcPts val="0"/>
              </a:spcBef>
              <a:spcAft>
                <a:spcPts val="0"/>
              </a:spcAft>
              <a:buClr>
                <a:schemeClr val="dk1"/>
              </a:buClr>
              <a:buSzPts val="1600"/>
              <a:buFont typeface="Arial"/>
              <a:buChar char="•"/>
            </a:pPr>
            <a:r>
              <a:rPr b="0" i="0" lang="es-ES"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https://www.scrumguides.org/docs/scrumguide/v2020/2020-Scrum-Guide-US.pdf</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98437" lvl="0" marL="5540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Agile Project Management. PMI. </a:t>
            </a:r>
            <a:r>
              <a:rPr b="0" i="0" lang="es-ES"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https://www.pmi.org/learning/library/agile-project-management-methodology-10021</a:t>
            </a:r>
            <a:endParaRPr b="0" i="0" sz="1600" u="none" cap="none" strike="noStrike">
              <a:solidFill>
                <a:schemeClr val="dk1"/>
              </a:solidFill>
              <a:latin typeface="Calibri"/>
              <a:ea typeface="Calibri"/>
              <a:cs typeface="Calibri"/>
              <a:sym typeface="Calibri"/>
            </a:endParaRPr>
          </a:p>
          <a:p>
            <a:pPr indent="-96836" lvl="0" marL="5540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98437" lvl="0" marL="5540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Waterfall vs. Agile: Which is the Right Development Methodology for Your Project? Segue Technologies. </a:t>
            </a:r>
            <a:endParaRPr b="0" i="0" sz="1400" u="none" cap="none" strike="noStrike">
              <a:solidFill>
                <a:srgbClr val="000000"/>
              </a:solidFill>
              <a:latin typeface="Arial"/>
              <a:ea typeface="Arial"/>
              <a:cs typeface="Arial"/>
              <a:sym typeface="Arial"/>
            </a:endParaRPr>
          </a:p>
          <a:p>
            <a:pPr indent="-96836" lvl="0" marL="5540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98437" lvl="0" marL="5540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https://www.seguetech.com/waterfall-vs-agile-methodology/</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17462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43" name="Google Shape;343;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BIBLIOGRAFÍA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
        <p:nvSpPr>
          <p:cNvPr id="84" name="Google Shape;84;p4"/>
          <p:cNvSpPr txBox="1"/>
          <p:nvPr>
            <p:ph idx="1" type="body"/>
          </p:nvPr>
        </p:nvSpPr>
        <p:spPr>
          <a:xfrm>
            <a:off x="468313" y="727870"/>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CARACTERÍSTICAS</a:t>
            </a:r>
            <a:endParaRPr/>
          </a:p>
        </p:txBody>
      </p:sp>
      <p:sp>
        <p:nvSpPr>
          <p:cNvPr id="85" name="Google Shape;85;p4"/>
          <p:cNvSpPr txBox="1"/>
          <p:nvPr>
            <p:ph idx="4" type="body"/>
          </p:nvPr>
        </p:nvSpPr>
        <p:spPr>
          <a:xfrm>
            <a:off x="468313" y="1095538"/>
            <a:ext cx="4414405"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Sus etapas son lineales y se realizan en un orden específico.</a:t>
            </a:r>
            <a:endParaRPr/>
          </a:p>
          <a:p>
            <a:pPr indent="-266700" lvl="0" marL="266700" rtl="0" algn="l">
              <a:lnSpc>
                <a:spcPct val="100000"/>
              </a:lnSpc>
              <a:spcBef>
                <a:spcPts val="1200"/>
              </a:spcBef>
              <a:spcAft>
                <a:spcPts val="0"/>
              </a:spcAft>
              <a:buClr>
                <a:schemeClr val="dk1"/>
              </a:buClr>
              <a:buSzPts val="1200"/>
              <a:buChar char="❑"/>
            </a:pPr>
            <a:r>
              <a:rPr lang="es-ES"/>
              <a:t>Fuerte énfasis en la documentación en cada etapa del proceso, lo que ayuda a una comprensión clara del proyecto.</a:t>
            </a:r>
            <a:endParaRPr/>
          </a:p>
          <a:p>
            <a:pPr indent="-266700" lvl="0" marL="266700" rtl="0" algn="l">
              <a:lnSpc>
                <a:spcPct val="100000"/>
              </a:lnSpc>
              <a:spcBef>
                <a:spcPts val="1200"/>
              </a:spcBef>
              <a:spcAft>
                <a:spcPts val="0"/>
              </a:spcAft>
              <a:buClr>
                <a:schemeClr val="dk1"/>
              </a:buClr>
              <a:buSzPts val="1200"/>
              <a:buChar char="❑"/>
            </a:pPr>
            <a:r>
              <a:rPr lang="es-ES"/>
              <a:t>Las etapas son revisadas y aprobadas formalmente antes de pasar a la siguiente, asegurando que todo esté en orden.</a:t>
            </a:r>
            <a:endParaRPr/>
          </a:p>
          <a:p>
            <a:pPr indent="-266700" lvl="0" marL="266700" rtl="0" algn="l">
              <a:lnSpc>
                <a:spcPct val="100000"/>
              </a:lnSpc>
              <a:spcBef>
                <a:spcPts val="1200"/>
              </a:spcBef>
              <a:spcAft>
                <a:spcPts val="0"/>
              </a:spcAft>
              <a:buClr>
                <a:schemeClr val="dk1"/>
              </a:buClr>
              <a:buSzPts val="1200"/>
              <a:buChar char="❑"/>
            </a:pPr>
            <a:r>
              <a:rPr lang="es-ES"/>
              <a:t>Suelen ser rígidas respecto a los cambios. Una vez que una etapa está completa, puede ser difícil y costoso realizar ajustes.</a:t>
            </a:r>
            <a:endParaRPr/>
          </a:p>
          <a:p>
            <a:pPr indent="-266700" lvl="0" marL="266700" rtl="0" algn="l">
              <a:lnSpc>
                <a:spcPct val="100000"/>
              </a:lnSpc>
              <a:spcBef>
                <a:spcPts val="1200"/>
              </a:spcBef>
              <a:spcAft>
                <a:spcPts val="0"/>
              </a:spcAft>
              <a:buClr>
                <a:schemeClr val="dk1"/>
              </a:buClr>
              <a:buSzPts val="1200"/>
              <a:buChar char="❑"/>
            </a:pPr>
            <a:r>
              <a:rPr lang="es-ES"/>
              <a:t>Se centran más en el proceso que en las personas, lo cual puede conducir a una mayor estabilidad y predictibilidad.</a:t>
            </a:r>
            <a:endParaRPr/>
          </a:p>
        </p:txBody>
      </p:sp>
      <p:pic>
        <p:nvPicPr>
          <p:cNvPr id="86" name="Google Shape;86;p4"/>
          <p:cNvPicPr preferRelativeResize="0"/>
          <p:nvPr>
            <p:ph idx="2" type="pic"/>
          </p:nvPr>
        </p:nvPicPr>
        <p:blipFill rotWithShape="1">
          <a:blip r:embed="rId3">
            <a:alphaModFix/>
          </a:blip>
          <a:srcRect b="374" l="0" r="0" t="372"/>
          <a:stretch/>
        </p:blipFill>
        <p:spPr>
          <a:xfrm>
            <a:off x="5255580" y="1459007"/>
            <a:ext cx="3249227" cy="35340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¿EN QUÉ ESCENARIOS UTILIZARLAS?</a:t>
            </a:r>
            <a:endParaRPr/>
          </a:p>
        </p:txBody>
      </p:sp>
      <p:pic>
        <p:nvPicPr>
          <p:cNvPr id="93" name="Google Shape;93;p5"/>
          <p:cNvPicPr preferRelativeResize="0"/>
          <p:nvPr>
            <p:ph idx="2" type="pic"/>
          </p:nvPr>
        </p:nvPicPr>
        <p:blipFill rotWithShape="1">
          <a:blip r:embed="rId3">
            <a:alphaModFix/>
          </a:blip>
          <a:srcRect b="0" l="4034" r="4035" t="0"/>
          <a:stretch/>
        </p:blipFill>
        <p:spPr>
          <a:xfrm>
            <a:off x="5142375" y="1177927"/>
            <a:ext cx="3533313" cy="3842996"/>
          </a:xfrm>
          <a:prstGeom prst="rect">
            <a:avLst/>
          </a:prstGeom>
          <a:noFill/>
          <a:ln>
            <a:noFill/>
          </a:ln>
        </p:spPr>
      </p:pic>
      <p:sp>
        <p:nvSpPr>
          <p:cNvPr id="94" name="Google Shape;94;p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En proyectos donde los requerimientos son bien conocidos desde el inicio y es improbable que cambien.</a:t>
            </a:r>
            <a:endParaRPr/>
          </a:p>
          <a:p>
            <a:pPr indent="-266700" lvl="0" marL="266700" rtl="0" algn="l">
              <a:lnSpc>
                <a:spcPct val="100000"/>
              </a:lnSpc>
              <a:spcBef>
                <a:spcPts val="1200"/>
              </a:spcBef>
              <a:spcAft>
                <a:spcPts val="0"/>
              </a:spcAft>
              <a:buClr>
                <a:schemeClr val="dk1"/>
              </a:buClr>
              <a:buSzPts val="1200"/>
              <a:buChar char="❑"/>
            </a:pPr>
            <a:r>
              <a:rPr lang="es-ES"/>
              <a:t>En industrias como la aeroespacial, la atención médica y la financiera, donde hay regulaciones estrictas, la documentación exhaustiva y los procesos formales son beneficiosos.</a:t>
            </a:r>
            <a:endParaRPr/>
          </a:p>
          <a:p>
            <a:pPr indent="-266700" lvl="0" marL="266700" rtl="0" algn="l">
              <a:lnSpc>
                <a:spcPct val="100000"/>
              </a:lnSpc>
              <a:spcBef>
                <a:spcPts val="1200"/>
              </a:spcBef>
              <a:spcAft>
                <a:spcPts val="0"/>
              </a:spcAft>
              <a:buClr>
                <a:schemeClr val="dk1"/>
              </a:buClr>
              <a:buSzPts val="1200"/>
              <a:buChar char="❑"/>
            </a:pPr>
            <a:r>
              <a:rPr lang="es-ES"/>
              <a:t>Si un equipo no tiene experiencia en métodos ágiles o si el proyecto no se adapta a un enfoque iterativo.</a:t>
            </a:r>
            <a:endParaRPr/>
          </a:p>
          <a:p>
            <a:pPr indent="-266700" lvl="0" marL="266700" rtl="0" algn="l">
              <a:lnSpc>
                <a:spcPct val="100000"/>
              </a:lnSpc>
              <a:spcBef>
                <a:spcPts val="1200"/>
              </a:spcBef>
              <a:spcAft>
                <a:spcPts val="0"/>
              </a:spcAft>
              <a:buClr>
                <a:schemeClr val="dk1"/>
              </a:buClr>
              <a:buSzPts val="1200"/>
              <a:buChar char="❑"/>
            </a:pPr>
            <a:r>
              <a:rPr lang="es-ES"/>
              <a:t>Cuando la estabilidad y la predictibilidad son cruciales.</a:t>
            </a:r>
            <a:endParaRPr/>
          </a:p>
        </p:txBody>
      </p:sp>
      <p:sp>
        <p:nvSpPr>
          <p:cNvPr id="95" name="Google Shape;95;p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6"/>
          <p:cNvPicPr preferRelativeResize="0"/>
          <p:nvPr>
            <p:ph idx="2" type="pic"/>
          </p:nvPr>
        </p:nvPicPr>
        <p:blipFill rotWithShape="1">
          <a:blip r:embed="rId3">
            <a:alphaModFix/>
          </a:blip>
          <a:srcRect b="37" l="0" r="0" t="39"/>
          <a:stretch/>
        </p:blipFill>
        <p:spPr>
          <a:xfrm>
            <a:off x="922927" y="3142689"/>
            <a:ext cx="7298145" cy="2128788"/>
          </a:xfrm>
          <a:prstGeom prst="rect">
            <a:avLst/>
          </a:prstGeom>
          <a:noFill/>
          <a:ln>
            <a:noFill/>
          </a:ln>
        </p:spPr>
      </p:pic>
      <p:sp>
        <p:nvSpPr>
          <p:cNvPr id="102" name="Google Shape;102;p6"/>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TRADICIONALES [1/5]</a:t>
            </a:r>
            <a:endParaRPr/>
          </a:p>
        </p:txBody>
      </p:sp>
      <p:sp>
        <p:nvSpPr>
          <p:cNvPr id="103" name="Google Shape;103;p6"/>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F85A6"/>
              </a:buClr>
              <a:buSzPts val="1200"/>
              <a:buNone/>
            </a:pPr>
            <a:r>
              <a:rPr b="1" lang="es-ES">
                <a:solidFill>
                  <a:srgbClr val="1F85A6"/>
                </a:solidFill>
              </a:rPr>
              <a:t>MODELO CASCADA (WATERFALL)</a:t>
            </a:r>
            <a:endParaRPr/>
          </a:p>
          <a:p>
            <a:pPr indent="-266700" lvl="0" marL="266700" rtl="0" algn="l">
              <a:lnSpc>
                <a:spcPct val="90000"/>
              </a:lnSpc>
              <a:spcBef>
                <a:spcPts val="600"/>
              </a:spcBef>
              <a:spcAft>
                <a:spcPts val="0"/>
              </a:spcAft>
              <a:buClr>
                <a:schemeClr val="dk1"/>
              </a:buClr>
              <a:buSzPts val="1200"/>
              <a:buChar char="❑"/>
            </a:pPr>
            <a:r>
              <a:rPr lang="es-ES"/>
              <a:t>El proyecto se divide en etapas claras y distintas, como requerimientos, diseño, implementación, verificación y mantenimiento.</a:t>
            </a:r>
            <a:endParaRPr/>
          </a:p>
          <a:p>
            <a:pPr indent="-266700" lvl="0" marL="266700" rtl="0" algn="l">
              <a:lnSpc>
                <a:spcPct val="90000"/>
              </a:lnSpc>
              <a:spcBef>
                <a:spcPts val="600"/>
              </a:spcBef>
              <a:spcAft>
                <a:spcPts val="0"/>
              </a:spcAft>
              <a:buClr>
                <a:schemeClr val="dk1"/>
              </a:buClr>
              <a:buSzPts val="1200"/>
              <a:buChar char="❑"/>
            </a:pPr>
            <a:r>
              <a:rPr lang="es-ES"/>
              <a:t>Cada fase debe completarse antes de pasar a la siguiente.</a:t>
            </a:r>
            <a:endParaRPr/>
          </a:p>
          <a:p>
            <a:pPr indent="-266700" lvl="0" marL="266700" rtl="0" algn="l">
              <a:lnSpc>
                <a:spcPct val="90000"/>
              </a:lnSpc>
              <a:spcBef>
                <a:spcPts val="600"/>
              </a:spcBef>
              <a:spcAft>
                <a:spcPts val="0"/>
              </a:spcAft>
              <a:buClr>
                <a:schemeClr val="dk1"/>
              </a:buClr>
              <a:buSzPts val="1200"/>
              <a:buChar char="❑"/>
            </a:pPr>
            <a:r>
              <a:rPr lang="es-ES"/>
              <a:t>Se realiza una revisión detallada al final de cada fase.</a:t>
            </a:r>
            <a:endParaRPr/>
          </a:p>
          <a:p>
            <a:pPr indent="-266700" lvl="0" marL="266700" rtl="0" algn="l">
              <a:lnSpc>
                <a:spcPct val="90000"/>
              </a:lnSpc>
              <a:spcBef>
                <a:spcPts val="600"/>
              </a:spcBef>
              <a:spcAft>
                <a:spcPts val="0"/>
              </a:spcAft>
              <a:buClr>
                <a:schemeClr val="dk1"/>
              </a:buClr>
              <a:buSzPts val="1200"/>
              <a:buChar char="❑"/>
            </a:pPr>
            <a:r>
              <a:rPr lang="es-ES"/>
              <a:t>Es Ideal para proyectos donde los requisitos son muy claros desde el inicio y es poco probable que cambien.</a:t>
            </a:r>
            <a:endParaRPr/>
          </a:p>
        </p:txBody>
      </p:sp>
      <p:sp>
        <p:nvSpPr>
          <p:cNvPr id="104" name="Google Shape;104;p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7"/>
          <p:cNvPicPr preferRelativeResize="0"/>
          <p:nvPr>
            <p:ph idx="2" type="pic"/>
          </p:nvPr>
        </p:nvPicPr>
        <p:blipFill rotWithShape="1">
          <a:blip r:embed="rId3">
            <a:alphaModFix/>
          </a:blip>
          <a:srcRect b="37" l="0" r="0" t="39"/>
          <a:stretch/>
        </p:blipFill>
        <p:spPr>
          <a:xfrm>
            <a:off x="475687" y="2877477"/>
            <a:ext cx="8207375" cy="2394000"/>
          </a:xfrm>
          <a:prstGeom prst="rect">
            <a:avLst/>
          </a:prstGeom>
          <a:noFill/>
          <a:ln>
            <a:noFill/>
          </a:ln>
        </p:spPr>
      </p:pic>
      <p:sp>
        <p:nvSpPr>
          <p:cNvPr id="111" name="Google Shape;111;p7"/>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TRADICIONALES [2/5]</a:t>
            </a:r>
            <a:endParaRPr/>
          </a:p>
        </p:txBody>
      </p:sp>
      <p:sp>
        <p:nvSpPr>
          <p:cNvPr id="112" name="Google Shape;112;p7"/>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MODELO EN V (V-MODEL)</a:t>
            </a:r>
            <a:endParaRPr/>
          </a:p>
          <a:p>
            <a:pPr indent="-266700" lvl="0" marL="266700" rtl="0" algn="l">
              <a:lnSpc>
                <a:spcPct val="90000"/>
              </a:lnSpc>
              <a:spcBef>
                <a:spcPts val="600"/>
              </a:spcBef>
              <a:spcAft>
                <a:spcPts val="0"/>
              </a:spcAft>
              <a:buClr>
                <a:schemeClr val="dk1"/>
              </a:buClr>
              <a:buSzPts val="1200"/>
              <a:buChar char="❑"/>
            </a:pPr>
            <a:r>
              <a:rPr lang="es-ES"/>
              <a:t>Similar al Modelo Cascada, pero con una correspondencia entre las fases de desarrollo y pruebas.</a:t>
            </a:r>
            <a:endParaRPr/>
          </a:p>
          <a:p>
            <a:pPr indent="-266700" lvl="0" marL="266700" rtl="0" algn="l">
              <a:lnSpc>
                <a:spcPct val="90000"/>
              </a:lnSpc>
              <a:spcBef>
                <a:spcPts val="600"/>
              </a:spcBef>
              <a:spcAft>
                <a:spcPts val="0"/>
              </a:spcAft>
              <a:buClr>
                <a:schemeClr val="dk1"/>
              </a:buClr>
              <a:buSzPts val="1200"/>
              <a:buChar char="❑"/>
            </a:pPr>
            <a:r>
              <a:rPr lang="es-ES"/>
              <a:t>Las pruebas se planifican en paralelo con las etapas correspondientes de desarrollo.</a:t>
            </a:r>
            <a:endParaRPr/>
          </a:p>
          <a:p>
            <a:pPr indent="-266700" lvl="0" marL="266700" rtl="0" algn="l">
              <a:lnSpc>
                <a:spcPct val="90000"/>
              </a:lnSpc>
              <a:spcBef>
                <a:spcPts val="600"/>
              </a:spcBef>
              <a:spcAft>
                <a:spcPts val="0"/>
              </a:spcAft>
              <a:buClr>
                <a:schemeClr val="dk1"/>
              </a:buClr>
              <a:buSzPts val="1200"/>
              <a:buChar char="❑"/>
            </a:pPr>
            <a:r>
              <a:rPr lang="es-ES"/>
              <a:t>Utilizado en proyectos donde la calidad y la precisión son cruciales, y donde las pruebas son una parte integral del proceso.</a:t>
            </a:r>
            <a:endParaRPr/>
          </a:p>
        </p:txBody>
      </p:sp>
      <p:sp>
        <p:nvSpPr>
          <p:cNvPr id="113" name="Google Shape;113;p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TRADICIONALES [3/5]</a:t>
            </a:r>
            <a:endParaRPr/>
          </a:p>
        </p:txBody>
      </p:sp>
      <p:sp>
        <p:nvSpPr>
          <p:cNvPr id="120" name="Google Shape;120;p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MODELO ESPIRAL (SPIRAL MODEL)</a:t>
            </a:r>
            <a:endParaRPr/>
          </a:p>
          <a:p>
            <a:pPr indent="-266700" lvl="0" marL="266700" rtl="0" algn="l">
              <a:lnSpc>
                <a:spcPct val="90000"/>
              </a:lnSpc>
              <a:spcBef>
                <a:spcPts val="600"/>
              </a:spcBef>
              <a:spcAft>
                <a:spcPts val="0"/>
              </a:spcAft>
              <a:buClr>
                <a:schemeClr val="dk1"/>
              </a:buClr>
              <a:buSzPts val="1200"/>
              <a:buChar char="❑"/>
            </a:pPr>
            <a:r>
              <a:rPr lang="es-ES"/>
              <a:t>Combina elementos de Cascada con un enfoque iterativo, revisando y mejorando en cada “espiral”.</a:t>
            </a:r>
            <a:endParaRPr/>
          </a:p>
          <a:p>
            <a:pPr indent="-266700" lvl="0" marL="266700" rtl="0" algn="l">
              <a:lnSpc>
                <a:spcPct val="90000"/>
              </a:lnSpc>
              <a:spcBef>
                <a:spcPts val="600"/>
              </a:spcBef>
              <a:spcAft>
                <a:spcPts val="0"/>
              </a:spcAft>
              <a:buClr>
                <a:schemeClr val="dk1"/>
              </a:buClr>
              <a:buSzPts val="1200"/>
              <a:buChar char="❑"/>
            </a:pPr>
            <a:r>
              <a:rPr lang="es-ES"/>
              <a:t>Evaluación y manejo de riesgos en cada iteración.</a:t>
            </a:r>
            <a:endParaRPr/>
          </a:p>
          <a:p>
            <a:pPr indent="-266700" lvl="0" marL="266700" rtl="0" algn="l">
              <a:lnSpc>
                <a:spcPct val="90000"/>
              </a:lnSpc>
              <a:spcBef>
                <a:spcPts val="600"/>
              </a:spcBef>
              <a:spcAft>
                <a:spcPts val="0"/>
              </a:spcAft>
              <a:buClr>
                <a:schemeClr val="dk1"/>
              </a:buClr>
              <a:buSzPts val="1200"/>
              <a:buChar char="❑"/>
            </a:pPr>
            <a:r>
              <a:rPr lang="es-ES"/>
              <a:t>Adecuado para proyectos grandes y complejos donde la evaluación y mitigación de riesgos son fundamentales.</a:t>
            </a:r>
            <a:endParaRPr/>
          </a:p>
        </p:txBody>
      </p:sp>
      <p:pic>
        <p:nvPicPr>
          <p:cNvPr id="121" name="Google Shape;121;p8"/>
          <p:cNvPicPr preferRelativeResize="0"/>
          <p:nvPr>
            <p:ph idx="2" type="pic"/>
          </p:nvPr>
        </p:nvPicPr>
        <p:blipFill rotWithShape="1">
          <a:blip r:embed="rId3">
            <a:alphaModFix/>
          </a:blip>
          <a:srcRect b="37" l="0" r="0" t="39"/>
          <a:stretch/>
        </p:blipFill>
        <p:spPr>
          <a:xfrm>
            <a:off x="475687" y="2877477"/>
            <a:ext cx="8207375" cy="2394000"/>
          </a:xfrm>
          <a:prstGeom prst="rect">
            <a:avLst/>
          </a:prstGeom>
          <a:noFill/>
          <a:ln>
            <a:noFill/>
          </a:ln>
        </p:spPr>
      </p:pic>
      <p:sp>
        <p:nvSpPr>
          <p:cNvPr id="122" name="Google Shape;122;p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9"/>
          <p:cNvPicPr preferRelativeResize="0"/>
          <p:nvPr>
            <p:ph idx="2" type="pic"/>
          </p:nvPr>
        </p:nvPicPr>
        <p:blipFill rotWithShape="1">
          <a:blip r:embed="rId3">
            <a:alphaModFix/>
          </a:blip>
          <a:srcRect b="37" l="0" r="0" t="39"/>
          <a:stretch/>
        </p:blipFill>
        <p:spPr>
          <a:xfrm>
            <a:off x="475687" y="2877477"/>
            <a:ext cx="8207375" cy="2394000"/>
          </a:xfrm>
          <a:prstGeom prst="rect">
            <a:avLst/>
          </a:prstGeom>
          <a:noFill/>
          <a:ln>
            <a:noFill/>
          </a:ln>
        </p:spPr>
      </p:pic>
      <p:sp>
        <p:nvSpPr>
          <p:cNvPr id="129" name="Google Shape;129;p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PRINCIPALES METODOLOGÍAS TRADICIONALES [4/5]</a:t>
            </a:r>
            <a:endParaRPr/>
          </a:p>
        </p:txBody>
      </p:sp>
      <p:sp>
        <p:nvSpPr>
          <p:cNvPr id="130" name="Google Shape;130;p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F85A6"/>
              </a:buClr>
              <a:buSzPts val="1200"/>
              <a:buNone/>
            </a:pPr>
            <a:r>
              <a:rPr b="1" lang="es-ES">
                <a:solidFill>
                  <a:srgbClr val="1F85A6"/>
                </a:solidFill>
              </a:rPr>
              <a:t>MODELO DE CONSTRUCCIÓN DE PROTOTIPOS (PROTOTYPING MODEL)</a:t>
            </a:r>
            <a:endParaRPr/>
          </a:p>
          <a:p>
            <a:pPr indent="-266700" lvl="0" marL="266700" rtl="0" algn="l">
              <a:lnSpc>
                <a:spcPct val="90000"/>
              </a:lnSpc>
              <a:spcBef>
                <a:spcPts val="600"/>
              </a:spcBef>
              <a:spcAft>
                <a:spcPts val="0"/>
              </a:spcAft>
              <a:buClr>
                <a:schemeClr val="dk1"/>
              </a:buClr>
              <a:buSzPts val="1200"/>
              <a:buChar char="❑"/>
            </a:pPr>
            <a:r>
              <a:rPr lang="es-ES"/>
              <a:t>Se crean prototipos funcionales en las etapas iniciales para recoger retroalimentación.</a:t>
            </a:r>
            <a:endParaRPr/>
          </a:p>
          <a:p>
            <a:pPr indent="-266700" lvl="0" marL="266700" rtl="0" algn="l">
              <a:lnSpc>
                <a:spcPct val="90000"/>
              </a:lnSpc>
              <a:spcBef>
                <a:spcPts val="600"/>
              </a:spcBef>
              <a:spcAft>
                <a:spcPts val="0"/>
              </a:spcAft>
              <a:buClr>
                <a:schemeClr val="dk1"/>
              </a:buClr>
              <a:buSzPts val="1200"/>
              <a:buChar char="❑"/>
            </a:pPr>
            <a:r>
              <a:rPr lang="es-ES"/>
              <a:t>Se realizan iteraciones del prototipo hasta que cumpla con las expectativas del cliente.</a:t>
            </a:r>
            <a:endParaRPr/>
          </a:p>
          <a:p>
            <a:pPr indent="-266700" lvl="0" marL="266700" rtl="0" algn="l">
              <a:lnSpc>
                <a:spcPct val="90000"/>
              </a:lnSpc>
              <a:spcBef>
                <a:spcPts val="600"/>
              </a:spcBef>
              <a:spcAft>
                <a:spcPts val="0"/>
              </a:spcAft>
              <a:buClr>
                <a:schemeClr val="dk1"/>
              </a:buClr>
              <a:buSzPts val="1200"/>
              <a:buChar char="❑"/>
            </a:pPr>
            <a:r>
              <a:rPr lang="es-ES"/>
              <a:t>Ideal para proyectos donde los requisitos no están completamente claros y se necesita una exploración y comprensión profunda de las necesidades del usuario.</a:t>
            </a:r>
            <a:endParaRPr/>
          </a:p>
        </p:txBody>
      </p:sp>
      <p:sp>
        <p:nvSpPr>
          <p:cNvPr id="131" name="Google Shape;131;p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438AD7"/>
              </a:buClr>
              <a:buSzPts val="1700"/>
              <a:buNone/>
            </a:pPr>
            <a:r>
              <a:rPr b="0" lang="es-ES" sz="1700">
                <a:solidFill>
                  <a:srgbClr val="438AD7"/>
                </a:solidFill>
                <a:latin typeface="Calibri"/>
                <a:ea typeface="Calibri"/>
                <a:cs typeface="Calibri"/>
                <a:sym typeface="Calibri"/>
              </a:rPr>
              <a:t>/ METODOLOGÍAS TRADICIONALES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